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144000" cy="5143500" type="screen16x9"/>
  <p:notesSz cx="6797675" cy="9926638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Nunito" pitchFamily="2" charset="77"/>
      <p:regular r:id="rId8"/>
      <p:bold r:id="rId9"/>
      <p:italic r:id="rId10"/>
      <p:boldItalic r:id="rId11"/>
    </p:embeddedFont>
    <p:embeddedFont>
      <p:font typeface="Poppins" pitchFamily="2" charset="77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6" roundtripDataSignature="AMtx7mhGDiDOy51TPie3aUuEDBSuXI44I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C0152B2-8591-4CB5-878D-14A24785DC72}">
  <a:tblStyle styleId="{2C0152B2-8591-4CB5-878D-14A24785DC72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82EEE3D1-DCB3-4A63-9DAA-01DEE83F1487}" styleName="Table_1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61" d="100"/>
          <a:sy n="161" d="100"/>
        </p:scale>
        <p:origin x="784" y="20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customschemas.google.com/relationships/presentationmetadata" Target="meta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6" name="Google Shape;126;p1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3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3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13;p3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4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4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" name="Google Shape;22;p4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23" name="Google Shape;23;p4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4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4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" name="Google Shape;26;p4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27" name="Google Shape;27;p4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4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4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0" name="Google Shape;30;p4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31" name="Google Shape;31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4" name="Google Shape;34;p4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35" name="Google Shape;35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36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8" name="Google Shape;38;p4"/>
          <p:cNvGrpSpPr/>
          <p:nvPr/>
        </p:nvGrpSpPr>
        <p:grpSpPr>
          <a:xfrm>
            <a:off x="199149" y="4055652"/>
            <a:ext cx="2795413" cy="1083308"/>
            <a:chOff x="6917201" y="0"/>
            <a:chExt cx="2227777" cy="863400"/>
          </a:xfrm>
        </p:grpSpPr>
        <p:sp>
          <p:nvSpPr>
            <p:cNvPr id="39" name="Google Shape;39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" name="Google Shape;40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41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2" name="Google Shape;42;p4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43" name="Google Shape;43;p4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5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7" name="Google Shape;47;p5"/>
          <p:cNvGrpSpPr/>
          <p:nvPr/>
        </p:nvGrpSpPr>
        <p:grpSpPr>
          <a:xfrm>
            <a:off x="5594190" y="3961115"/>
            <a:ext cx="2910144" cy="1182340"/>
            <a:chOff x="6917201" y="0"/>
            <a:chExt cx="2227777" cy="863400"/>
          </a:xfrm>
        </p:grpSpPr>
        <p:sp>
          <p:nvSpPr>
            <p:cNvPr id="48" name="Google Shape;48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" name="Google Shape;49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" name="Google Shape;50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1" name="Google Shape;51;p5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52" name="Google Shape;52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" name="Google Shape;53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" name="Google Shape;54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5" name="Google Shape;55;p5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6" name="Google Shape;56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2" name="Google Shape;62;p6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" name="Google Shape;67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8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8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8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8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9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9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0" name="Google Shape;80;p9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9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82;p9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" name="Google Shape;83;p9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4" name="Google Shape;84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5" name="Google Shape;85;p9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" name="Google Shape;87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9" name="Google Shape;89;p9"/>
          <p:cNvGrpSpPr/>
          <p:nvPr/>
        </p:nvGrpSpPr>
        <p:grpSpPr>
          <a:xfrm>
            <a:off x="5886353" y="1243"/>
            <a:ext cx="3257454" cy="1261514"/>
            <a:chOff x="6917201" y="0"/>
            <a:chExt cx="2227777" cy="863400"/>
          </a:xfrm>
        </p:grpSpPr>
        <p:sp>
          <p:nvSpPr>
            <p:cNvPr id="90" name="Google Shape;90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" name="Google Shape;91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" name="Google Shape;92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3" name="Google Shape;93;p9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0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10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10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1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1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1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1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2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1" name="Google Shape;111;p12"/>
          <p:cNvGrpSpPr/>
          <p:nvPr/>
        </p:nvGrpSpPr>
        <p:grpSpPr>
          <a:xfrm>
            <a:off x="5959222" y="4119576"/>
            <a:ext cx="2520951" cy="1024165"/>
            <a:chOff x="6917201" y="0"/>
            <a:chExt cx="2227777" cy="863400"/>
          </a:xfrm>
        </p:grpSpPr>
        <p:sp>
          <p:nvSpPr>
            <p:cNvPr id="112" name="Google Shape;112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5" name="Google Shape;115;p12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116" name="Google Shape;116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9" name="Google Shape;119;p12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2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" name="Google Shape;128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99475" y="2482599"/>
            <a:ext cx="2543450" cy="123857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29" name="Google Shape;129;p1"/>
          <p:cNvGraphicFramePr/>
          <p:nvPr>
            <p:extLst>
              <p:ext uri="{D42A27DB-BD31-4B8C-83A1-F6EECF244321}">
                <p14:modId xmlns:p14="http://schemas.microsoft.com/office/powerpoint/2010/main" val="3987667459"/>
              </p:ext>
            </p:extLst>
          </p:nvPr>
        </p:nvGraphicFramePr>
        <p:xfrm>
          <a:off x="498667" y="224233"/>
          <a:ext cx="2292100" cy="787908"/>
        </p:xfrm>
        <a:graphic>
          <a:graphicData uri="http://schemas.openxmlformats.org/drawingml/2006/table">
            <a:tbl>
              <a:tblPr>
                <a:noFill/>
                <a:tableStyleId>{2C0152B2-8591-4CB5-878D-14A24785DC72}</a:tableStyleId>
              </a:tblPr>
              <a:tblGrid>
                <a:gridCol w="2292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US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Science Knowledge </a:t>
                      </a:r>
                      <a:r>
                        <a:rPr lang="en-US" sz="800" b="1" u="none" strike="noStrike" cap="none" dirty="0" err="1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Organiser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CB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US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Living things and their habitats</a:t>
                      </a:r>
                      <a:endParaRPr sz="8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US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Year  2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30" name="Google Shape;130;p1"/>
          <p:cNvGraphicFramePr/>
          <p:nvPr>
            <p:extLst>
              <p:ext uri="{D42A27DB-BD31-4B8C-83A1-F6EECF244321}">
                <p14:modId xmlns:p14="http://schemas.microsoft.com/office/powerpoint/2010/main" val="3560429302"/>
              </p:ext>
            </p:extLst>
          </p:nvPr>
        </p:nvGraphicFramePr>
        <p:xfrm>
          <a:off x="226897" y="1089329"/>
          <a:ext cx="2829050" cy="3883969"/>
        </p:xfrm>
        <a:graphic>
          <a:graphicData uri="http://schemas.openxmlformats.org/drawingml/2006/table">
            <a:tbl>
              <a:tblPr>
                <a:noFill/>
                <a:tableStyleId>{82EEE3D1-DCB3-4A63-9DAA-01DEE83F1487}</a:tableStyleId>
              </a:tblPr>
              <a:tblGrid>
                <a:gridCol w="2829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6738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US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What? (Key Knowledge)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073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US" sz="8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Things can be split into three groups- things that are </a:t>
                      </a:r>
                      <a:r>
                        <a:rPr lang="en-US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living</a:t>
                      </a:r>
                      <a:r>
                        <a:rPr lang="en-US" sz="8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, things that were </a:t>
                      </a:r>
                      <a:r>
                        <a:rPr lang="en-US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living</a:t>
                      </a:r>
                      <a:r>
                        <a:rPr lang="en-US" sz="8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but are now </a:t>
                      </a:r>
                      <a:r>
                        <a:rPr lang="en-US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dead</a:t>
                      </a:r>
                      <a:r>
                        <a:rPr lang="en-US" sz="8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and things that were never </a:t>
                      </a:r>
                      <a:r>
                        <a:rPr lang="en-US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living</a:t>
                      </a:r>
                      <a:r>
                        <a:rPr lang="en-US" sz="8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sz="13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60898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US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Four </a:t>
                      </a:r>
                      <a:r>
                        <a:rPr lang="en-US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life processes </a:t>
                      </a:r>
                      <a:r>
                        <a:rPr lang="en-US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to show that something is alive: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US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movement, reproduction (having offspring such as babies or seeds), nutrition (eating or making food for energy), growth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56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US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Most </a:t>
                      </a:r>
                      <a:r>
                        <a:rPr lang="en-US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living</a:t>
                      </a:r>
                      <a:r>
                        <a:rPr lang="en-US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things live in an environment they are suited to. This is their </a:t>
                      </a:r>
                      <a:r>
                        <a:rPr lang="en-US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habitat</a:t>
                      </a:r>
                      <a:r>
                        <a:rPr lang="en-US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sz="8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0898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US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</a:t>
                      </a:r>
                      <a:r>
                        <a:rPr lang="en-US" sz="8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habitat </a:t>
                      </a:r>
                      <a:r>
                        <a:rPr lang="en-US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provides </a:t>
                      </a:r>
                      <a:r>
                        <a:rPr lang="en-US" sz="8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living </a:t>
                      </a:r>
                      <a:r>
                        <a:rPr lang="en-US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things with everything they need to </a:t>
                      </a:r>
                      <a:r>
                        <a:rPr lang="en-US" sz="8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survive </a:t>
                      </a:r>
                      <a:r>
                        <a:rPr lang="en-US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such as food, shelter and water.</a:t>
                      </a:r>
                      <a:endParaRPr sz="800" i="0" u="none" strike="noStrike" cap="none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8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073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US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Habitats</a:t>
                      </a:r>
                      <a:r>
                        <a:rPr lang="en-US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can be very different. For example they could be hot or cold, wet or dry, on the ground or up high.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92261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US" sz="8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Animals get their food from plants and other animals. A </a:t>
                      </a:r>
                      <a:r>
                        <a:rPr lang="en-US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food</a:t>
                      </a:r>
                      <a:r>
                        <a:rPr lang="en-US" sz="8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</a:t>
                      </a:r>
                      <a:r>
                        <a:rPr lang="en-US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chain</a:t>
                      </a:r>
                      <a:r>
                        <a:rPr lang="en-US" sz="8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shows how energy from food is passed along. Only green plants make their own food, so every </a:t>
                      </a:r>
                      <a:r>
                        <a:rPr lang="en-US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food chain </a:t>
                      </a:r>
                      <a:r>
                        <a:rPr lang="en-US" sz="8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starts with a green plant.</a:t>
                      </a:r>
                      <a:endParaRPr sz="8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132" name="Google Shape;132;p1"/>
          <p:cNvGraphicFramePr/>
          <p:nvPr/>
        </p:nvGraphicFramePr>
        <p:xfrm>
          <a:off x="3097389" y="224216"/>
          <a:ext cx="2543450" cy="278775"/>
        </p:xfrm>
        <a:graphic>
          <a:graphicData uri="http://schemas.openxmlformats.org/drawingml/2006/table">
            <a:tbl>
              <a:tblPr>
                <a:noFill/>
                <a:tableStyleId>{82EEE3D1-DCB3-4A63-9DAA-01DEE83F1487}</a:tableStyleId>
              </a:tblPr>
              <a:tblGrid>
                <a:gridCol w="638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04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8775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US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Diagrams and Symbols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3" name="Google Shape;133;p1"/>
          <p:cNvGraphicFramePr/>
          <p:nvPr>
            <p:extLst>
              <p:ext uri="{D42A27DB-BD31-4B8C-83A1-F6EECF244321}">
                <p14:modId xmlns:p14="http://schemas.microsoft.com/office/powerpoint/2010/main" val="2075786574"/>
              </p:ext>
            </p:extLst>
          </p:nvPr>
        </p:nvGraphicFramePr>
        <p:xfrm>
          <a:off x="5686447" y="224216"/>
          <a:ext cx="3235175" cy="4455350"/>
        </p:xfrm>
        <a:graphic>
          <a:graphicData uri="http://schemas.openxmlformats.org/drawingml/2006/table">
            <a:tbl>
              <a:tblPr>
                <a:noFill/>
                <a:tableStyleId>{82EEE3D1-DCB3-4A63-9DAA-01DEE83F1487}</a:tableStyleId>
              </a:tblPr>
              <a:tblGrid>
                <a:gridCol w="8985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36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366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US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Key 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US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Vocabulary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US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Definition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69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life processes</a:t>
                      </a:r>
                      <a:endParaRPr sz="13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US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These are the things that all </a:t>
                      </a:r>
                      <a:r>
                        <a:rPr lang="en-US" sz="75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living </a:t>
                      </a:r>
                      <a:r>
                        <a:rPr lang="en-US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things do </a:t>
                      </a:r>
                      <a:r>
                        <a:rPr lang="en-US" sz="750" i="0" u="none" strike="noStrike" cap="none" dirty="0" err="1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e.g</a:t>
                      </a:r>
                      <a:r>
                        <a:rPr lang="en-US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move, get energy from food, grow and reproduce.</a:t>
                      </a:r>
                      <a:endParaRPr sz="75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366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living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US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Things that are </a:t>
                      </a:r>
                      <a:r>
                        <a:rPr lang="en-US" sz="75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living </a:t>
                      </a:r>
                      <a:r>
                        <a:rPr lang="en-US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have all the </a:t>
                      </a:r>
                      <a:r>
                        <a:rPr lang="en-US" sz="75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life processes</a:t>
                      </a:r>
                      <a:r>
                        <a:rPr lang="en-US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sz="750" i="0" u="none" strike="noStrike" cap="none" dirty="0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69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dead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US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Things that are </a:t>
                      </a:r>
                      <a:r>
                        <a:rPr lang="en-US" sz="75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dead </a:t>
                      </a:r>
                      <a:r>
                        <a:rPr lang="en-US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were once </a:t>
                      </a:r>
                      <a:r>
                        <a:rPr lang="en-US" sz="75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living</a:t>
                      </a:r>
                      <a:r>
                        <a:rPr lang="en-US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 They did have all the </a:t>
                      </a:r>
                      <a:r>
                        <a:rPr lang="en-US" sz="75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life processes </a:t>
                      </a:r>
                      <a:r>
                        <a:rPr lang="en-US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but don’t now.</a:t>
                      </a:r>
                      <a:endParaRPr sz="750" i="0" u="none" strike="noStrike" cap="none" dirty="0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69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never living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US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Things made out of metal, plastic or rock were </a:t>
                      </a:r>
                      <a:r>
                        <a:rPr lang="en-US" sz="75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never living</a:t>
                      </a:r>
                      <a:r>
                        <a:rPr lang="en-US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 They never had the </a:t>
                      </a:r>
                      <a:r>
                        <a:rPr lang="en-US" sz="75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life processes</a:t>
                      </a:r>
                      <a:r>
                        <a:rPr lang="en-US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sz="750" i="0" u="none" strike="noStrike" cap="none" dirty="0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018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food chain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US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</a:t>
                      </a:r>
                      <a:r>
                        <a:rPr lang="en-US" sz="75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food chain </a:t>
                      </a:r>
                      <a:r>
                        <a:rPr lang="en-US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shows how each animal gets its food. </a:t>
                      </a:r>
                      <a:r>
                        <a:rPr lang="en-US" sz="75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Food chains </a:t>
                      </a:r>
                      <a:r>
                        <a:rPr lang="en-US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are one of the ways that </a:t>
                      </a:r>
                      <a:r>
                        <a:rPr lang="en-US" sz="75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living </a:t>
                      </a:r>
                      <a:r>
                        <a:rPr lang="en-US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things </a:t>
                      </a:r>
                      <a:r>
                        <a:rPr lang="en-US" sz="75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depend </a:t>
                      </a:r>
                      <a:r>
                        <a:rPr lang="en-US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on each other to stay alive.</a:t>
                      </a:r>
                      <a:endParaRPr sz="750" i="0" u="none" strike="noStrike" cap="none" dirty="0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040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food sources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US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place a </a:t>
                      </a:r>
                      <a:r>
                        <a:rPr lang="en-US" sz="75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living </a:t>
                      </a:r>
                      <a:r>
                        <a:rPr lang="en-US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thing’s food comes from.</a:t>
                      </a:r>
                      <a:endParaRPr sz="750" i="0" u="none" strike="noStrike" cap="none" dirty="0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366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habitat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US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</a:t>
                      </a:r>
                      <a:r>
                        <a:rPr lang="en-US" sz="75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habitat </a:t>
                      </a:r>
                      <a:r>
                        <a:rPr lang="en-US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is the natural place something lives. </a:t>
                      </a:r>
                      <a:endParaRPr sz="75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69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microhabitat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</a:t>
                      </a:r>
                      <a:r>
                        <a:rPr lang="en-US" sz="75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microhabitat </a:t>
                      </a:r>
                      <a:r>
                        <a:rPr lang="en-US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is a very small </a:t>
                      </a:r>
                      <a:r>
                        <a:rPr lang="en-US" sz="75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habitat </a:t>
                      </a:r>
                      <a:r>
                        <a:rPr lang="en-US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in places like under a rock, under leaves or on a branch. </a:t>
                      </a:r>
                      <a:endParaRPr sz="75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69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depend 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US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Many </a:t>
                      </a:r>
                      <a:r>
                        <a:rPr lang="en-US" sz="75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living </a:t>
                      </a:r>
                      <a:r>
                        <a:rPr lang="en-US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things in a </a:t>
                      </a:r>
                      <a:r>
                        <a:rPr lang="en-US" sz="75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habitat depend </a:t>
                      </a:r>
                      <a:r>
                        <a:rPr lang="en-US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on each other. This means they need each other for different things.</a:t>
                      </a:r>
                      <a:endParaRPr sz="750" i="0" u="none" strike="noStrike" cap="none" dirty="0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366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survive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US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To stay alive.</a:t>
                      </a:r>
                      <a:endParaRPr sz="750" i="0" u="none" strike="noStrike" cap="none" dirty="0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75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34" name="Google Shape;134;p1"/>
          <p:cNvSpPr txBox="1"/>
          <p:nvPr/>
        </p:nvSpPr>
        <p:spPr>
          <a:xfrm>
            <a:off x="3491356" y="2512391"/>
            <a:ext cx="1020600" cy="2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1">
                <a:latin typeface="Poppins"/>
                <a:ea typeface="Poppins"/>
                <a:cs typeface="Poppins"/>
                <a:sym typeface="Poppins"/>
              </a:rPr>
              <a:t>A f</a:t>
            </a:r>
            <a:r>
              <a:rPr lang="en-US" sz="10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ood chain</a:t>
            </a:r>
            <a:endParaRPr sz="1400" b="1" i="0" u="none" strike="noStrike" cap="non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35" name="Google Shape;135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097399" y="532800"/>
            <a:ext cx="2543450" cy="19498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792401" y="3721176"/>
            <a:ext cx="1157600" cy="61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466950" y="4288750"/>
            <a:ext cx="1808499" cy="575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365</Words>
  <Application>Microsoft Macintosh PowerPoint</Application>
  <PresentationFormat>On-screen Show (16:9)</PresentationFormat>
  <Paragraphs>36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Poppins</vt:lpstr>
      <vt:lpstr>Nunito</vt:lpstr>
      <vt:lpstr>Calibri</vt:lpstr>
      <vt:lpstr>Arial</vt:lpstr>
      <vt:lpstr>Shift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R. Banks</dc:creator>
  <cp:lastModifiedBy>Mr M McDermott</cp:lastModifiedBy>
  <cp:revision>4</cp:revision>
  <dcterms:modified xsi:type="dcterms:W3CDTF">2022-01-23T20:04:41Z</dcterms:modified>
</cp:coreProperties>
</file>