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9144000" cy="5143500" type="screen16x9"/>
  <p:notesSz cx="6858000" cy="9144000"/>
  <p:embeddedFontLst>
    <p:embeddedFont>
      <p:font typeface="Calibri" panose="020F0502020204030204" pitchFamily="34" charset="0"/>
      <p:regular r:id="rId4"/>
      <p:bold r:id="rId5"/>
      <p:italic r:id="rId6"/>
      <p:boldItalic r:id="rId7"/>
    </p:embeddedFont>
    <p:embeddedFont>
      <p:font typeface="Nunito" pitchFamily="2" charset="77"/>
      <p:regular r:id="rId8"/>
      <p:bold r:id="rId9"/>
      <p:italic r:id="rId10"/>
      <p:boldItalic r:id="rId11"/>
    </p:embeddedFont>
    <p:embeddedFont>
      <p:font typeface="Poppins" pitchFamily="2" charset="77"/>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6" roundtripDataSignature="AMtx7mgfehugvfTaRivey7d7rn6l6NIbj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6CBF4FF-DD34-44EF-B2F7-64550EAD9C83}">
  <a:tblStyle styleId="{B6CBF4FF-DD34-44EF-B2F7-64550EAD9C83}"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7C897168-51E2-4748-B2E9-A20A8F9D3E3E}" styleName="Table_1">
    <a:wholeTbl>
      <a:tcTxStyle b="off" i="off">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61" d="100"/>
          <a:sy n="161" d="100"/>
        </p:scale>
        <p:origin x="784" y="20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10" Type="http://schemas.openxmlformats.org/officeDocument/2006/relationships/font" Target="fonts/font7.fntdata"/><Relationship Id="rId19"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9"/>
        <p:cNvGrpSpPr/>
        <p:nvPr/>
      </p:nvGrpSpPr>
      <p:grpSpPr>
        <a:xfrm>
          <a:off x="0" y="0"/>
          <a:ext cx="0" cy="0"/>
          <a:chOff x="0" y="0"/>
          <a:chExt cx="0" cy="0"/>
        </a:xfrm>
      </p:grpSpPr>
      <p:sp>
        <p:nvSpPr>
          <p:cNvPr id="10" name="Google Shape;10;p3"/>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3"/>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3"/>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3"/>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4" name="Google Shape;14;p3"/>
          <p:cNvSpPr txBox="1">
            <a:spLocks noGrp="1"/>
          </p:cNvSpPr>
          <p:nvPr>
            <p:ph type="body" idx="1"/>
          </p:nvPr>
        </p:nvSpPr>
        <p:spPr>
          <a:xfrm>
            <a:off x="819150"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5" name="Google Shape;15;p3"/>
          <p:cNvSpPr txBox="1">
            <a:spLocks noGrp="1"/>
          </p:cNvSpPr>
          <p:nvPr>
            <p:ph type="body" idx="2"/>
          </p:nvPr>
        </p:nvSpPr>
        <p:spPr>
          <a:xfrm>
            <a:off x="4638675"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6" name="Google Shape;16;p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17"/>
        <p:cNvGrpSpPr/>
        <p:nvPr/>
      </p:nvGrpSpPr>
      <p:grpSpPr>
        <a:xfrm>
          <a:off x="0" y="0"/>
          <a:ext cx="0" cy="0"/>
          <a:chOff x="0" y="0"/>
          <a:chExt cx="0" cy="0"/>
        </a:xfrm>
      </p:grpSpPr>
      <p:sp>
        <p:nvSpPr>
          <p:cNvPr id="18" name="Google Shape;18;p4"/>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4"/>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4"/>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4"/>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2" name="Google Shape;22;p4"/>
          <p:cNvGrpSpPr/>
          <p:nvPr/>
        </p:nvGrpSpPr>
        <p:grpSpPr>
          <a:xfrm>
            <a:off x="255200" y="592"/>
            <a:ext cx="2250363" cy="1044300"/>
            <a:chOff x="255200" y="592"/>
            <a:chExt cx="2250363" cy="1044300"/>
          </a:xfrm>
        </p:grpSpPr>
        <p:sp>
          <p:nvSpPr>
            <p:cNvPr id="23" name="Google Shape;23;p4"/>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4"/>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4"/>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6" name="Google Shape;26;p4"/>
          <p:cNvGrpSpPr/>
          <p:nvPr/>
        </p:nvGrpSpPr>
        <p:grpSpPr>
          <a:xfrm>
            <a:off x="905395" y="592"/>
            <a:ext cx="2250363" cy="1044300"/>
            <a:chOff x="905395" y="592"/>
            <a:chExt cx="2250363" cy="1044300"/>
          </a:xfrm>
        </p:grpSpPr>
        <p:sp>
          <p:nvSpPr>
            <p:cNvPr id="27" name="Google Shape;27;p4"/>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4"/>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4"/>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 name="Google Shape;30;p4"/>
          <p:cNvGrpSpPr/>
          <p:nvPr/>
        </p:nvGrpSpPr>
        <p:grpSpPr>
          <a:xfrm>
            <a:off x="7057468" y="5088"/>
            <a:ext cx="1851282" cy="752108"/>
            <a:chOff x="6917201" y="0"/>
            <a:chExt cx="2227777" cy="863400"/>
          </a:xfrm>
        </p:grpSpPr>
        <p:sp>
          <p:nvSpPr>
            <p:cNvPr id="31" name="Google Shape;31;p4"/>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4"/>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4"/>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4" name="Google Shape;34;p4"/>
          <p:cNvGrpSpPr/>
          <p:nvPr/>
        </p:nvGrpSpPr>
        <p:grpSpPr>
          <a:xfrm>
            <a:off x="6553032" y="4217852"/>
            <a:ext cx="2389068" cy="925737"/>
            <a:chOff x="6917201" y="0"/>
            <a:chExt cx="2227777" cy="863400"/>
          </a:xfrm>
        </p:grpSpPr>
        <p:sp>
          <p:nvSpPr>
            <p:cNvPr id="35" name="Google Shape;35;p4"/>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4"/>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4"/>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8" name="Google Shape;38;p4"/>
          <p:cNvGrpSpPr/>
          <p:nvPr/>
        </p:nvGrpSpPr>
        <p:grpSpPr>
          <a:xfrm>
            <a:off x="199149" y="4055652"/>
            <a:ext cx="2795413" cy="1083308"/>
            <a:chOff x="6917201" y="0"/>
            <a:chExt cx="2227777" cy="863400"/>
          </a:xfrm>
        </p:grpSpPr>
        <p:sp>
          <p:nvSpPr>
            <p:cNvPr id="39" name="Google Shape;39;p4"/>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4"/>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4"/>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2" name="Google Shape;42;p4"/>
          <p:cNvSpPr txBox="1">
            <a:spLocks noGrp="1"/>
          </p:cNvSpPr>
          <p:nvPr>
            <p:ph type="ctrTitle"/>
          </p:nvPr>
        </p:nvSpPr>
        <p:spPr>
          <a:xfrm>
            <a:off x="1858703" y="1822833"/>
            <a:ext cx="5361300" cy="1448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a:endParaRPr/>
          </a:p>
        </p:txBody>
      </p:sp>
      <p:sp>
        <p:nvSpPr>
          <p:cNvPr id="43" name="Google Shape;43;p4"/>
          <p:cNvSpPr txBox="1">
            <a:spLocks noGrp="1"/>
          </p:cNvSpPr>
          <p:nvPr>
            <p:ph type="subTitle" idx="1"/>
          </p:nvPr>
        </p:nvSpPr>
        <p:spPr>
          <a:xfrm>
            <a:off x="1858700" y="3413158"/>
            <a:ext cx="5361300" cy="52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4" name="Google Shape;44;p4"/>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45"/>
        <p:cNvGrpSpPr/>
        <p:nvPr/>
      </p:nvGrpSpPr>
      <p:grpSpPr>
        <a:xfrm>
          <a:off x="0" y="0"/>
          <a:ext cx="0" cy="0"/>
          <a:chOff x="0" y="0"/>
          <a:chExt cx="0" cy="0"/>
        </a:xfrm>
      </p:grpSpPr>
      <p:sp>
        <p:nvSpPr>
          <p:cNvPr id="46" name="Google Shape;46;p5"/>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7" name="Google Shape;47;p5"/>
          <p:cNvGrpSpPr/>
          <p:nvPr/>
        </p:nvGrpSpPr>
        <p:grpSpPr>
          <a:xfrm>
            <a:off x="5594190" y="3961115"/>
            <a:ext cx="2910144" cy="1182340"/>
            <a:chOff x="6917201" y="0"/>
            <a:chExt cx="2227777" cy="863400"/>
          </a:xfrm>
        </p:grpSpPr>
        <p:sp>
          <p:nvSpPr>
            <p:cNvPr id="48" name="Google Shape;48;p5"/>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5"/>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5"/>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1" name="Google Shape;51;p5"/>
          <p:cNvGrpSpPr/>
          <p:nvPr/>
        </p:nvGrpSpPr>
        <p:grpSpPr>
          <a:xfrm>
            <a:off x="199149" y="2"/>
            <a:ext cx="2795413" cy="1083308"/>
            <a:chOff x="6917201" y="0"/>
            <a:chExt cx="2227777" cy="863400"/>
          </a:xfrm>
        </p:grpSpPr>
        <p:sp>
          <p:nvSpPr>
            <p:cNvPr id="52" name="Google Shape;52;p5"/>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5"/>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5"/>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5" name="Google Shape;55;p5"/>
          <p:cNvSpPr txBox="1">
            <a:spLocks noGrp="1"/>
          </p:cNvSpPr>
          <p:nvPr>
            <p:ph type="title"/>
          </p:nvPr>
        </p:nvSpPr>
        <p:spPr>
          <a:xfrm>
            <a:off x="1888684" y="1746100"/>
            <a:ext cx="5377500" cy="1646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3200"/>
              <a:buNone/>
              <a:defRPr sz="3200">
                <a:solidFill>
                  <a:schemeClr val="dk2"/>
                </a:solidFill>
              </a:defRPr>
            </a:lvl1pPr>
            <a:lvl2pPr lvl="1" algn="ctr">
              <a:lnSpc>
                <a:spcPct val="100000"/>
              </a:lnSpc>
              <a:spcBef>
                <a:spcPts val="0"/>
              </a:spcBef>
              <a:spcAft>
                <a:spcPts val="0"/>
              </a:spcAft>
              <a:buClr>
                <a:schemeClr val="dk2"/>
              </a:buClr>
              <a:buSzPts val="3200"/>
              <a:buNone/>
              <a:defRPr sz="3200">
                <a:solidFill>
                  <a:schemeClr val="dk2"/>
                </a:solidFill>
              </a:defRPr>
            </a:lvl2pPr>
            <a:lvl3pPr lvl="2" algn="ctr">
              <a:lnSpc>
                <a:spcPct val="100000"/>
              </a:lnSpc>
              <a:spcBef>
                <a:spcPts val="0"/>
              </a:spcBef>
              <a:spcAft>
                <a:spcPts val="0"/>
              </a:spcAft>
              <a:buClr>
                <a:schemeClr val="dk2"/>
              </a:buClr>
              <a:buSzPts val="3200"/>
              <a:buNone/>
              <a:defRPr sz="3200">
                <a:solidFill>
                  <a:schemeClr val="dk2"/>
                </a:solidFill>
              </a:defRPr>
            </a:lvl3pPr>
            <a:lvl4pPr lvl="3" algn="ctr">
              <a:lnSpc>
                <a:spcPct val="100000"/>
              </a:lnSpc>
              <a:spcBef>
                <a:spcPts val="0"/>
              </a:spcBef>
              <a:spcAft>
                <a:spcPts val="0"/>
              </a:spcAft>
              <a:buClr>
                <a:schemeClr val="dk2"/>
              </a:buClr>
              <a:buSzPts val="3200"/>
              <a:buNone/>
              <a:defRPr sz="3200">
                <a:solidFill>
                  <a:schemeClr val="dk2"/>
                </a:solidFill>
              </a:defRPr>
            </a:lvl4pPr>
            <a:lvl5pPr lvl="4" algn="ctr">
              <a:lnSpc>
                <a:spcPct val="100000"/>
              </a:lnSpc>
              <a:spcBef>
                <a:spcPts val="0"/>
              </a:spcBef>
              <a:spcAft>
                <a:spcPts val="0"/>
              </a:spcAft>
              <a:buClr>
                <a:schemeClr val="dk2"/>
              </a:buClr>
              <a:buSzPts val="3200"/>
              <a:buNone/>
              <a:defRPr sz="3200">
                <a:solidFill>
                  <a:schemeClr val="dk2"/>
                </a:solidFill>
              </a:defRPr>
            </a:lvl5pPr>
            <a:lvl6pPr lvl="5" algn="ctr">
              <a:lnSpc>
                <a:spcPct val="100000"/>
              </a:lnSpc>
              <a:spcBef>
                <a:spcPts val="0"/>
              </a:spcBef>
              <a:spcAft>
                <a:spcPts val="0"/>
              </a:spcAft>
              <a:buClr>
                <a:schemeClr val="dk2"/>
              </a:buClr>
              <a:buSzPts val="3200"/>
              <a:buNone/>
              <a:defRPr sz="3200">
                <a:solidFill>
                  <a:schemeClr val="dk2"/>
                </a:solidFill>
              </a:defRPr>
            </a:lvl6pPr>
            <a:lvl7pPr lvl="6" algn="ctr">
              <a:lnSpc>
                <a:spcPct val="100000"/>
              </a:lnSpc>
              <a:spcBef>
                <a:spcPts val="0"/>
              </a:spcBef>
              <a:spcAft>
                <a:spcPts val="0"/>
              </a:spcAft>
              <a:buClr>
                <a:schemeClr val="dk2"/>
              </a:buClr>
              <a:buSzPts val="3200"/>
              <a:buNone/>
              <a:defRPr sz="3200">
                <a:solidFill>
                  <a:schemeClr val="dk2"/>
                </a:solidFill>
              </a:defRPr>
            </a:lvl7pPr>
            <a:lvl8pPr lvl="7" algn="ctr">
              <a:lnSpc>
                <a:spcPct val="100000"/>
              </a:lnSpc>
              <a:spcBef>
                <a:spcPts val="0"/>
              </a:spcBef>
              <a:spcAft>
                <a:spcPts val="0"/>
              </a:spcAft>
              <a:buClr>
                <a:schemeClr val="dk2"/>
              </a:buClr>
              <a:buSzPts val="3200"/>
              <a:buNone/>
              <a:defRPr sz="3200">
                <a:solidFill>
                  <a:schemeClr val="dk2"/>
                </a:solidFill>
              </a:defRPr>
            </a:lvl8pPr>
            <a:lvl9pPr lvl="8" algn="ctr">
              <a:lnSpc>
                <a:spcPct val="100000"/>
              </a:lnSpc>
              <a:spcBef>
                <a:spcPts val="0"/>
              </a:spcBef>
              <a:spcAft>
                <a:spcPts val="0"/>
              </a:spcAft>
              <a:buClr>
                <a:schemeClr val="dk2"/>
              </a:buClr>
              <a:buSzPts val="3200"/>
              <a:buNone/>
              <a:defRPr sz="3200">
                <a:solidFill>
                  <a:schemeClr val="dk2"/>
                </a:solidFill>
              </a:defRPr>
            </a:lvl9pPr>
          </a:lstStyle>
          <a:p>
            <a:endParaRPr/>
          </a:p>
        </p:txBody>
      </p:sp>
      <p:sp>
        <p:nvSpPr>
          <p:cNvPr id="56" name="Google Shape;56;p5"/>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57"/>
        <p:cNvGrpSpPr/>
        <p:nvPr/>
      </p:nvGrpSpPr>
      <p:grpSpPr>
        <a:xfrm>
          <a:off x="0" y="0"/>
          <a:ext cx="0" cy="0"/>
          <a:chOff x="0" y="0"/>
          <a:chExt cx="0" cy="0"/>
        </a:xfrm>
      </p:grpSpPr>
      <p:sp>
        <p:nvSpPr>
          <p:cNvPr id="58" name="Google Shape;58;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 name="Google Shape;61;p6"/>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2" name="Google Shape;62;p6"/>
          <p:cNvSpPr txBox="1">
            <a:spLocks noGrp="1"/>
          </p:cNvSpPr>
          <p:nvPr>
            <p:ph type="body" idx="1"/>
          </p:nvPr>
        </p:nvSpPr>
        <p:spPr>
          <a:xfrm>
            <a:off x="819150" y="1990725"/>
            <a:ext cx="75057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63" name="Google Shape;63;p6"/>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7"/>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7"/>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9" name="Google Shape;69;p7"/>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8"/>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8"/>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8"/>
          <p:cNvSpPr txBox="1">
            <a:spLocks noGrp="1"/>
          </p:cNvSpPr>
          <p:nvPr>
            <p:ph type="title"/>
          </p:nvPr>
        </p:nvSpPr>
        <p:spPr>
          <a:xfrm>
            <a:off x="819150" y="845600"/>
            <a:ext cx="3709200" cy="1383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75" name="Google Shape;75;p8"/>
          <p:cNvSpPr txBox="1">
            <a:spLocks noGrp="1"/>
          </p:cNvSpPr>
          <p:nvPr>
            <p:ph type="body" idx="1"/>
          </p:nvPr>
        </p:nvSpPr>
        <p:spPr>
          <a:xfrm>
            <a:off x="830700" y="2319050"/>
            <a:ext cx="3709200" cy="21198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76" name="Google Shape;76;p8"/>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9"/>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9"/>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0" name="Google Shape;80;p9"/>
          <p:cNvGrpSpPr/>
          <p:nvPr/>
        </p:nvGrpSpPr>
        <p:grpSpPr>
          <a:xfrm>
            <a:off x="255991" y="-118"/>
            <a:ext cx="2251347" cy="1043408"/>
            <a:chOff x="3961956" y="4383950"/>
            <a:chExt cx="1160548" cy="548700"/>
          </a:xfrm>
        </p:grpSpPr>
        <p:sp>
          <p:nvSpPr>
            <p:cNvPr id="81" name="Google Shape;81;p9"/>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9"/>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 name="Google Shape;83;p9"/>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4" name="Google Shape;84;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5" name="Google Shape;85;p9"/>
          <p:cNvGrpSpPr/>
          <p:nvPr/>
        </p:nvGrpSpPr>
        <p:grpSpPr>
          <a:xfrm>
            <a:off x="34934" y="4522125"/>
            <a:ext cx="1593306" cy="617072"/>
            <a:chOff x="6917201" y="0"/>
            <a:chExt cx="2227777" cy="863400"/>
          </a:xfrm>
        </p:grpSpPr>
        <p:sp>
          <p:nvSpPr>
            <p:cNvPr id="86" name="Google Shape;86;p9"/>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9"/>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 name="Google Shape;88;p9"/>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9" name="Google Shape;89;p9"/>
          <p:cNvGrpSpPr/>
          <p:nvPr/>
        </p:nvGrpSpPr>
        <p:grpSpPr>
          <a:xfrm>
            <a:off x="5886353" y="1243"/>
            <a:ext cx="3257454" cy="1261514"/>
            <a:chOff x="6917201" y="0"/>
            <a:chExt cx="2227777" cy="863400"/>
          </a:xfrm>
        </p:grpSpPr>
        <p:sp>
          <p:nvSpPr>
            <p:cNvPr id="90" name="Google Shape;90;p9"/>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9"/>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9"/>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3" name="Google Shape;93;p9"/>
          <p:cNvSpPr txBox="1">
            <a:spLocks noGrp="1"/>
          </p:cNvSpPr>
          <p:nvPr>
            <p:ph type="title"/>
          </p:nvPr>
        </p:nvSpPr>
        <p:spPr>
          <a:xfrm>
            <a:off x="1393929" y="1301146"/>
            <a:ext cx="6366900" cy="253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a:endParaRPr/>
          </a:p>
        </p:txBody>
      </p:sp>
      <p:sp>
        <p:nvSpPr>
          <p:cNvPr id="94" name="Google Shape;94;p9"/>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10"/>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10"/>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10"/>
          <p:cNvSpPr txBox="1">
            <a:spLocks noGrp="1"/>
          </p:cNvSpPr>
          <p:nvPr>
            <p:ph type="title"/>
          </p:nvPr>
        </p:nvSpPr>
        <p:spPr>
          <a:xfrm>
            <a:off x="819150" y="845600"/>
            <a:ext cx="6424200" cy="705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00" name="Google Shape;100;p10"/>
          <p:cNvSpPr txBox="1">
            <a:spLocks noGrp="1"/>
          </p:cNvSpPr>
          <p:nvPr>
            <p:ph type="subTitle" idx="1"/>
          </p:nvPr>
        </p:nvSpPr>
        <p:spPr>
          <a:xfrm>
            <a:off x="819150" y="1550700"/>
            <a:ext cx="5859900" cy="39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lt1"/>
              </a:buClr>
              <a:buSzPts val="1600"/>
              <a:buNone/>
              <a:defRPr sz="1600">
                <a:solidFill>
                  <a:schemeClr val="lt1"/>
                </a:solidFill>
              </a:defRPr>
            </a:lvl1pPr>
            <a:lvl2pPr lvl="1" algn="l">
              <a:lnSpc>
                <a:spcPct val="100000"/>
              </a:lnSpc>
              <a:spcBef>
                <a:spcPts val="0"/>
              </a:spcBef>
              <a:spcAft>
                <a:spcPts val="0"/>
              </a:spcAft>
              <a:buClr>
                <a:schemeClr val="lt1"/>
              </a:buClr>
              <a:buSzPts val="1600"/>
              <a:buNone/>
              <a:defRPr sz="1600">
                <a:solidFill>
                  <a:schemeClr val="lt1"/>
                </a:solidFill>
              </a:defRPr>
            </a:lvl2pPr>
            <a:lvl3pPr lvl="2" algn="l">
              <a:lnSpc>
                <a:spcPct val="100000"/>
              </a:lnSpc>
              <a:spcBef>
                <a:spcPts val="0"/>
              </a:spcBef>
              <a:spcAft>
                <a:spcPts val="0"/>
              </a:spcAft>
              <a:buClr>
                <a:schemeClr val="lt1"/>
              </a:buClr>
              <a:buSzPts val="1600"/>
              <a:buNone/>
              <a:defRPr sz="1600">
                <a:solidFill>
                  <a:schemeClr val="lt1"/>
                </a:solidFill>
              </a:defRPr>
            </a:lvl3pPr>
            <a:lvl4pPr lvl="3" algn="l">
              <a:lnSpc>
                <a:spcPct val="100000"/>
              </a:lnSpc>
              <a:spcBef>
                <a:spcPts val="0"/>
              </a:spcBef>
              <a:spcAft>
                <a:spcPts val="0"/>
              </a:spcAft>
              <a:buClr>
                <a:schemeClr val="lt1"/>
              </a:buClr>
              <a:buSzPts val="1600"/>
              <a:buNone/>
              <a:defRPr sz="1600">
                <a:solidFill>
                  <a:schemeClr val="lt1"/>
                </a:solidFill>
              </a:defRPr>
            </a:lvl4pPr>
            <a:lvl5pPr lvl="4" algn="l">
              <a:lnSpc>
                <a:spcPct val="100000"/>
              </a:lnSpc>
              <a:spcBef>
                <a:spcPts val="0"/>
              </a:spcBef>
              <a:spcAft>
                <a:spcPts val="0"/>
              </a:spcAft>
              <a:buClr>
                <a:schemeClr val="lt1"/>
              </a:buClr>
              <a:buSzPts val="1600"/>
              <a:buNone/>
              <a:defRPr sz="1600">
                <a:solidFill>
                  <a:schemeClr val="lt1"/>
                </a:solidFill>
              </a:defRPr>
            </a:lvl5pPr>
            <a:lvl6pPr lvl="5" algn="l">
              <a:lnSpc>
                <a:spcPct val="100000"/>
              </a:lnSpc>
              <a:spcBef>
                <a:spcPts val="0"/>
              </a:spcBef>
              <a:spcAft>
                <a:spcPts val="0"/>
              </a:spcAft>
              <a:buClr>
                <a:schemeClr val="lt1"/>
              </a:buClr>
              <a:buSzPts val="1600"/>
              <a:buNone/>
              <a:defRPr sz="1600">
                <a:solidFill>
                  <a:schemeClr val="lt1"/>
                </a:solidFill>
              </a:defRPr>
            </a:lvl6pPr>
            <a:lvl7pPr lvl="6" algn="l">
              <a:lnSpc>
                <a:spcPct val="100000"/>
              </a:lnSpc>
              <a:spcBef>
                <a:spcPts val="0"/>
              </a:spcBef>
              <a:spcAft>
                <a:spcPts val="0"/>
              </a:spcAft>
              <a:buClr>
                <a:schemeClr val="lt1"/>
              </a:buClr>
              <a:buSzPts val="1600"/>
              <a:buNone/>
              <a:defRPr sz="1600">
                <a:solidFill>
                  <a:schemeClr val="lt1"/>
                </a:solidFill>
              </a:defRPr>
            </a:lvl7pPr>
            <a:lvl8pPr lvl="7" algn="l">
              <a:lnSpc>
                <a:spcPct val="100000"/>
              </a:lnSpc>
              <a:spcBef>
                <a:spcPts val="0"/>
              </a:spcBef>
              <a:spcAft>
                <a:spcPts val="0"/>
              </a:spcAft>
              <a:buClr>
                <a:schemeClr val="lt1"/>
              </a:buClr>
              <a:buSzPts val="1600"/>
              <a:buNone/>
              <a:defRPr sz="1600">
                <a:solidFill>
                  <a:schemeClr val="lt1"/>
                </a:solidFill>
              </a:defRPr>
            </a:lvl8pPr>
            <a:lvl9pPr lvl="8" algn="l">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10"/>
          <p:cNvSpPr txBox="1">
            <a:spLocks noGrp="1"/>
          </p:cNvSpPr>
          <p:nvPr>
            <p:ph type="body" idx="2"/>
          </p:nvPr>
        </p:nvSpPr>
        <p:spPr>
          <a:xfrm>
            <a:off x="819150" y="2467050"/>
            <a:ext cx="5859900" cy="20955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02" name="Google Shape;102;p10"/>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1"/>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11"/>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11"/>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1"/>
          <p:cNvSpPr txBox="1">
            <a:spLocks noGrp="1"/>
          </p:cNvSpPr>
          <p:nvPr>
            <p:ph type="body" idx="1"/>
          </p:nvPr>
        </p:nvSpPr>
        <p:spPr>
          <a:xfrm>
            <a:off x="328025" y="4163500"/>
            <a:ext cx="7415100" cy="605100"/>
          </a:xfrm>
          <a:prstGeom prst="rect">
            <a:avLst/>
          </a:prstGeom>
          <a:noFill/>
          <a:ln>
            <a:noFill/>
          </a:ln>
        </p:spPr>
        <p:txBody>
          <a:bodyPr spcFirstLastPara="1" wrap="square" lIns="91425" tIns="91425" rIns="91425" bIns="91425" anchor="b" anchorCtr="0">
            <a:noAutofit/>
          </a:bodyPr>
          <a:lstStyle>
            <a:lvl1pPr marL="457200" lvl="0" indent="-228600" algn="l">
              <a:lnSpc>
                <a:spcPct val="100000"/>
              </a:lnSpc>
              <a:spcBef>
                <a:spcPts val="0"/>
              </a:spcBef>
              <a:spcAft>
                <a:spcPts val="0"/>
              </a:spcAft>
              <a:buSzPts val="1300"/>
              <a:buNone/>
              <a:defRPr/>
            </a:lvl1pPr>
          </a:lstStyle>
          <a:p>
            <a:endParaRPr/>
          </a:p>
        </p:txBody>
      </p:sp>
      <p:sp>
        <p:nvSpPr>
          <p:cNvPr id="108" name="Google Shape;108;p1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2"/>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11" name="Google Shape;111;p12"/>
          <p:cNvGrpSpPr/>
          <p:nvPr/>
        </p:nvGrpSpPr>
        <p:grpSpPr>
          <a:xfrm>
            <a:off x="5959222" y="4119576"/>
            <a:ext cx="2520951" cy="1024165"/>
            <a:chOff x="6917201" y="0"/>
            <a:chExt cx="2227777" cy="863400"/>
          </a:xfrm>
        </p:grpSpPr>
        <p:sp>
          <p:nvSpPr>
            <p:cNvPr id="112" name="Google Shape;112;p12"/>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 name="Google Shape;113;p12"/>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12"/>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15" name="Google Shape;115;p12"/>
          <p:cNvGrpSpPr/>
          <p:nvPr/>
        </p:nvGrpSpPr>
        <p:grpSpPr>
          <a:xfrm>
            <a:off x="199149" y="2"/>
            <a:ext cx="2795413" cy="1083308"/>
            <a:chOff x="6917201" y="0"/>
            <a:chExt cx="2227777" cy="863400"/>
          </a:xfrm>
        </p:grpSpPr>
        <p:sp>
          <p:nvSpPr>
            <p:cNvPr id="116" name="Google Shape;116;p1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1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1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9" name="Google Shape;119;p12"/>
          <p:cNvSpPr txBox="1">
            <a:spLocks noGrp="1"/>
          </p:cNvSpPr>
          <p:nvPr>
            <p:ph type="title" hasCustomPrompt="1"/>
          </p:nvPr>
        </p:nvSpPr>
        <p:spPr>
          <a:xfrm>
            <a:off x="1385850" y="1383850"/>
            <a:ext cx="6372300" cy="1379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8600"/>
              <a:buNone/>
              <a:defRPr sz="8600">
                <a:solidFill>
                  <a:schemeClr val="dk2"/>
                </a:solidFill>
              </a:defRPr>
            </a:lvl1pPr>
            <a:lvl2pPr lvl="1" algn="ctr">
              <a:lnSpc>
                <a:spcPct val="100000"/>
              </a:lnSpc>
              <a:spcBef>
                <a:spcPts val="0"/>
              </a:spcBef>
              <a:spcAft>
                <a:spcPts val="0"/>
              </a:spcAft>
              <a:buClr>
                <a:schemeClr val="dk2"/>
              </a:buClr>
              <a:buSzPts val="8600"/>
              <a:buNone/>
              <a:defRPr sz="8600">
                <a:solidFill>
                  <a:schemeClr val="dk2"/>
                </a:solidFill>
              </a:defRPr>
            </a:lvl2pPr>
            <a:lvl3pPr lvl="2" algn="ctr">
              <a:lnSpc>
                <a:spcPct val="100000"/>
              </a:lnSpc>
              <a:spcBef>
                <a:spcPts val="0"/>
              </a:spcBef>
              <a:spcAft>
                <a:spcPts val="0"/>
              </a:spcAft>
              <a:buClr>
                <a:schemeClr val="dk2"/>
              </a:buClr>
              <a:buSzPts val="8600"/>
              <a:buNone/>
              <a:defRPr sz="8600">
                <a:solidFill>
                  <a:schemeClr val="dk2"/>
                </a:solidFill>
              </a:defRPr>
            </a:lvl3pPr>
            <a:lvl4pPr lvl="3" algn="ctr">
              <a:lnSpc>
                <a:spcPct val="100000"/>
              </a:lnSpc>
              <a:spcBef>
                <a:spcPts val="0"/>
              </a:spcBef>
              <a:spcAft>
                <a:spcPts val="0"/>
              </a:spcAft>
              <a:buClr>
                <a:schemeClr val="dk2"/>
              </a:buClr>
              <a:buSzPts val="8600"/>
              <a:buNone/>
              <a:defRPr sz="8600">
                <a:solidFill>
                  <a:schemeClr val="dk2"/>
                </a:solidFill>
              </a:defRPr>
            </a:lvl4pPr>
            <a:lvl5pPr lvl="4" algn="ctr">
              <a:lnSpc>
                <a:spcPct val="100000"/>
              </a:lnSpc>
              <a:spcBef>
                <a:spcPts val="0"/>
              </a:spcBef>
              <a:spcAft>
                <a:spcPts val="0"/>
              </a:spcAft>
              <a:buClr>
                <a:schemeClr val="dk2"/>
              </a:buClr>
              <a:buSzPts val="8600"/>
              <a:buNone/>
              <a:defRPr sz="8600">
                <a:solidFill>
                  <a:schemeClr val="dk2"/>
                </a:solidFill>
              </a:defRPr>
            </a:lvl5pPr>
            <a:lvl6pPr lvl="5" algn="ctr">
              <a:lnSpc>
                <a:spcPct val="100000"/>
              </a:lnSpc>
              <a:spcBef>
                <a:spcPts val="0"/>
              </a:spcBef>
              <a:spcAft>
                <a:spcPts val="0"/>
              </a:spcAft>
              <a:buClr>
                <a:schemeClr val="dk2"/>
              </a:buClr>
              <a:buSzPts val="8600"/>
              <a:buNone/>
              <a:defRPr sz="8600">
                <a:solidFill>
                  <a:schemeClr val="dk2"/>
                </a:solidFill>
              </a:defRPr>
            </a:lvl6pPr>
            <a:lvl7pPr lvl="6" algn="ctr">
              <a:lnSpc>
                <a:spcPct val="100000"/>
              </a:lnSpc>
              <a:spcBef>
                <a:spcPts val="0"/>
              </a:spcBef>
              <a:spcAft>
                <a:spcPts val="0"/>
              </a:spcAft>
              <a:buClr>
                <a:schemeClr val="dk2"/>
              </a:buClr>
              <a:buSzPts val="8600"/>
              <a:buNone/>
              <a:defRPr sz="8600">
                <a:solidFill>
                  <a:schemeClr val="dk2"/>
                </a:solidFill>
              </a:defRPr>
            </a:lvl7pPr>
            <a:lvl8pPr lvl="7" algn="ctr">
              <a:lnSpc>
                <a:spcPct val="100000"/>
              </a:lnSpc>
              <a:spcBef>
                <a:spcPts val="0"/>
              </a:spcBef>
              <a:spcAft>
                <a:spcPts val="0"/>
              </a:spcAft>
              <a:buClr>
                <a:schemeClr val="dk2"/>
              </a:buClr>
              <a:buSzPts val="8600"/>
              <a:buNone/>
              <a:defRPr sz="8600">
                <a:solidFill>
                  <a:schemeClr val="dk2"/>
                </a:solidFill>
              </a:defRPr>
            </a:lvl8pPr>
            <a:lvl9pPr lvl="8" algn="ctr">
              <a:lnSpc>
                <a:spcPct val="100000"/>
              </a:lnSpc>
              <a:spcBef>
                <a:spcPts val="0"/>
              </a:spcBef>
              <a:spcAft>
                <a:spcPts val="0"/>
              </a:spcAft>
              <a:buClr>
                <a:schemeClr val="dk2"/>
              </a:buClr>
              <a:buSzPts val="8600"/>
              <a:buNone/>
              <a:defRPr sz="8600">
                <a:solidFill>
                  <a:schemeClr val="dk2"/>
                </a:solidFill>
              </a:defRPr>
            </a:lvl9pPr>
          </a:lstStyle>
          <a:p>
            <a:r>
              <a:t>xx%</a:t>
            </a:r>
          </a:p>
        </p:txBody>
      </p:sp>
      <p:sp>
        <p:nvSpPr>
          <p:cNvPr id="120" name="Google Shape;120;p12"/>
          <p:cNvSpPr txBox="1">
            <a:spLocks noGrp="1"/>
          </p:cNvSpPr>
          <p:nvPr>
            <p:ph type="body" idx="1"/>
          </p:nvPr>
        </p:nvSpPr>
        <p:spPr>
          <a:xfrm>
            <a:off x="1385850" y="2863850"/>
            <a:ext cx="6372300" cy="641100"/>
          </a:xfrm>
          <a:prstGeom prst="rect">
            <a:avLst/>
          </a:prstGeom>
          <a:noFill/>
          <a:ln>
            <a:noFill/>
          </a:ln>
        </p:spPr>
        <p:txBody>
          <a:bodyPr spcFirstLastPara="1" wrap="square" lIns="91425" tIns="91425" rIns="91425" bIns="91425" anchor="t" anchorCtr="0">
            <a:noAutofit/>
          </a:bodyPr>
          <a:lstStyle>
            <a:lvl1pPr marL="457200" lvl="0" indent="-311150" algn="ctr">
              <a:lnSpc>
                <a:spcPct val="115000"/>
              </a:lnSpc>
              <a:spcBef>
                <a:spcPts val="0"/>
              </a:spcBef>
              <a:spcAft>
                <a:spcPts val="0"/>
              </a:spcAft>
              <a:buSzPts val="1300"/>
              <a:buChar char="●"/>
              <a:defRPr/>
            </a:lvl1pPr>
            <a:lvl2pPr marL="914400" lvl="1" indent="-298450" algn="ctr">
              <a:lnSpc>
                <a:spcPct val="115000"/>
              </a:lnSpc>
              <a:spcBef>
                <a:spcPts val="1600"/>
              </a:spcBef>
              <a:spcAft>
                <a:spcPts val="0"/>
              </a:spcAft>
              <a:buSzPts val="1100"/>
              <a:buChar char="○"/>
              <a:defRPr/>
            </a:lvl2pPr>
            <a:lvl3pPr marL="1371600" lvl="2" indent="-298450" algn="ctr">
              <a:lnSpc>
                <a:spcPct val="115000"/>
              </a:lnSpc>
              <a:spcBef>
                <a:spcPts val="1600"/>
              </a:spcBef>
              <a:spcAft>
                <a:spcPts val="0"/>
              </a:spcAft>
              <a:buSzPts val="1100"/>
              <a:buChar char="■"/>
              <a:defRPr/>
            </a:lvl3pPr>
            <a:lvl4pPr marL="1828800" lvl="3" indent="-298450" algn="ctr">
              <a:lnSpc>
                <a:spcPct val="115000"/>
              </a:lnSpc>
              <a:spcBef>
                <a:spcPts val="1600"/>
              </a:spcBef>
              <a:spcAft>
                <a:spcPts val="0"/>
              </a:spcAft>
              <a:buSzPts val="1100"/>
              <a:buChar char="●"/>
              <a:defRPr/>
            </a:lvl4pPr>
            <a:lvl5pPr marL="2286000" lvl="4" indent="-298450" algn="ctr">
              <a:lnSpc>
                <a:spcPct val="115000"/>
              </a:lnSpc>
              <a:spcBef>
                <a:spcPts val="1600"/>
              </a:spcBef>
              <a:spcAft>
                <a:spcPts val="0"/>
              </a:spcAft>
              <a:buSzPts val="1100"/>
              <a:buChar char="○"/>
              <a:defRPr/>
            </a:lvl5pPr>
            <a:lvl6pPr marL="2743200" lvl="5" indent="-298450" algn="ctr">
              <a:lnSpc>
                <a:spcPct val="115000"/>
              </a:lnSpc>
              <a:spcBef>
                <a:spcPts val="1600"/>
              </a:spcBef>
              <a:spcAft>
                <a:spcPts val="0"/>
              </a:spcAft>
              <a:buSzPts val="1100"/>
              <a:buChar char="■"/>
              <a:defRPr/>
            </a:lvl6pPr>
            <a:lvl7pPr marL="3200400" lvl="6" indent="-298450" algn="ctr">
              <a:lnSpc>
                <a:spcPct val="115000"/>
              </a:lnSpc>
              <a:spcBef>
                <a:spcPts val="1600"/>
              </a:spcBef>
              <a:spcAft>
                <a:spcPts val="0"/>
              </a:spcAft>
              <a:buSzPts val="1100"/>
              <a:buChar char="●"/>
              <a:defRPr/>
            </a:lvl7pPr>
            <a:lvl8pPr marL="3657600" lvl="7" indent="-298450" algn="ctr">
              <a:lnSpc>
                <a:spcPct val="115000"/>
              </a:lnSpc>
              <a:spcBef>
                <a:spcPts val="1600"/>
              </a:spcBef>
              <a:spcAft>
                <a:spcPts val="0"/>
              </a:spcAft>
              <a:buSzPts val="1100"/>
              <a:buChar char="○"/>
              <a:defRPr/>
            </a:lvl8pPr>
            <a:lvl9pPr marL="4114800" lvl="8" indent="-298450" algn="ctr">
              <a:lnSpc>
                <a:spcPct val="115000"/>
              </a:lnSpc>
              <a:spcBef>
                <a:spcPts val="1600"/>
              </a:spcBef>
              <a:spcAft>
                <a:spcPts val="1600"/>
              </a:spcAft>
              <a:buSzPts val="1100"/>
              <a:buChar char="■"/>
              <a:defRPr/>
            </a:lvl9pPr>
          </a:lstStyle>
          <a:p>
            <a:endParaRPr/>
          </a:p>
        </p:txBody>
      </p:sp>
      <p:sp>
        <p:nvSpPr>
          <p:cNvPr id="121" name="Google Shape;121;p1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1pPr>
            <a:lvl2pPr marR="0" lvl="1"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2pPr>
            <a:lvl3pPr marR="0" lvl="2"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3pPr>
            <a:lvl4pPr marR="0" lvl="3"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4pPr>
            <a:lvl5pPr marR="0" lvl="4"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5pPr>
            <a:lvl6pPr marR="0" lvl="5"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6pPr>
            <a:lvl7pPr marR="0" lvl="6"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7pPr>
            <a:lvl8pPr marR="0" lvl="7"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8pPr>
            <a:lvl9pPr marR="0" lvl="8"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9pPr>
          </a:lstStyle>
          <a:p>
            <a:endParaRPr/>
          </a:p>
        </p:txBody>
      </p:sp>
      <p:sp>
        <p:nvSpPr>
          <p:cNvPr id="7" name="Google Shape;7;p2"/>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Autofit/>
          </a:bodyPr>
          <a:lstStyle>
            <a:lvl1pPr marL="457200" marR="0" lvl="0" indent="-311150" algn="l" rtl="0">
              <a:lnSpc>
                <a:spcPct val="115000"/>
              </a:lnSpc>
              <a:spcBef>
                <a:spcPts val="0"/>
              </a:spcBef>
              <a:spcAft>
                <a:spcPts val="0"/>
              </a:spcAft>
              <a:buClr>
                <a:schemeClr val="dk2"/>
              </a:buClr>
              <a:buSzPts val="1300"/>
              <a:buFont typeface="Calibri"/>
              <a:buChar char="●"/>
              <a:defRPr sz="1300" b="0" i="0" u="none" strike="noStrike" cap="none">
                <a:solidFill>
                  <a:schemeClr val="dk2"/>
                </a:solidFill>
                <a:latin typeface="Calibri"/>
                <a:ea typeface="Calibri"/>
                <a:cs typeface="Calibri"/>
                <a:sym typeface="Calibri"/>
              </a:defRPr>
            </a:lvl1pPr>
            <a:lvl2pPr marL="914400" marR="0" lvl="1"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2pPr>
            <a:lvl3pPr marL="1371600" marR="0" lvl="2"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3pPr>
            <a:lvl4pPr marL="1828800" marR="0" lvl="3"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4pPr>
            <a:lvl5pPr marL="2286000" marR="0" lvl="4"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5pPr>
            <a:lvl6pPr marL="2743200" marR="0" lvl="5"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6pPr>
            <a:lvl7pPr marL="3200400" marR="0" lvl="6"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7pPr>
            <a:lvl8pPr marL="3657600" marR="0" lvl="7"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8pPr>
            <a:lvl9pPr marL="4114800" marR="0" lvl="8" indent="-298450" algn="l" rtl="0">
              <a:lnSpc>
                <a:spcPct val="115000"/>
              </a:lnSpc>
              <a:spcBef>
                <a:spcPts val="1600"/>
              </a:spcBef>
              <a:spcAft>
                <a:spcPts val="160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9pPr>
          </a:lstStyle>
          <a:p>
            <a:endParaRPr/>
          </a:p>
        </p:txBody>
      </p:sp>
      <p:sp>
        <p:nvSpPr>
          <p:cNvPr id="8" name="Google Shape;8;p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Shape 127"/>
        <p:cNvGrpSpPr/>
        <p:nvPr/>
      </p:nvGrpSpPr>
      <p:grpSpPr>
        <a:xfrm>
          <a:off x="0" y="0"/>
          <a:ext cx="0" cy="0"/>
          <a:chOff x="0" y="0"/>
          <a:chExt cx="0" cy="0"/>
        </a:xfrm>
      </p:grpSpPr>
      <p:graphicFrame>
        <p:nvGraphicFramePr>
          <p:cNvPr id="128" name="Google Shape;128;p1"/>
          <p:cNvGraphicFramePr/>
          <p:nvPr>
            <p:extLst>
              <p:ext uri="{D42A27DB-BD31-4B8C-83A1-F6EECF244321}">
                <p14:modId xmlns:p14="http://schemas.microsoft.com/office/powerpoint/2010/main" val="373896663"/>
              </p:ext>
            </p:extLst>
          </p:nvPr>
        </p:nvGraphicFramePr>
        <p:xfrm>
          <a:off x="6050855" y="1268936"/>
          <a:ext cx="2817725" cy="3553250"/>
        </p:xfrm>
        <a:graphic>
          <a:graphicData uri="http://schemas.openxmlformats.org/drawingml/2006/table">
            <a:tbl>
              <a:tblPr>
                <a:noFill/>
                <a:tableStyleId>{B6CBF4FF-DD34-44EF-B2F7-64550EAD9C83}</a:tableStyleId>
              </a:tblPr>
              <a:tblGrid>
                <a:gridCol w="819100">
                  <a:extLst>
                    <a:ext uri="{9D8B030D-6E8A-4147-A177-3AD203B41FA5}">
                      <a16:colId xmlns:a16="http://schemas.microsoft.com/office/drawing/2014/main" val="20000"/>
                    </a:ext>
                  </a:extLst>
                </a:gridCol>
                <a:gridCol w="1998625">
                  <a:extLst>
                    <a:ext uri="{9D8B030D-6E8A-4147-A177-3AD203B41FA5}">
                      <a16:colId xmlns:a16="http://schemas.microsoft.com/office/drawing/2014/main" val="20001"/>
                    </a:ext>
                  </a:extLst>
                </a:gridCol>
              </a:tblGrid>
              <a:tr h="212825">
                <a:tc>
                  <a:txBody>
                    <a:bodyPr/>
                    <a:lstStyle/>
                    <a:p>
                      <a:pPr marL="0" marR="0" lvl="0" indent="0" algn="ctr" rtl="0">
                        <a:lnSpc>
                          <a:spcPct val="100000"/>
                        </a:lnSpc>
                        <a:spcBef>
                          <a:spcPts val="0"/>
                        </a:spcBef>
                        <a:spcAft>
                          <a:spcPts val="0"/>
                        </a:spcAft>
                        <a:buClr>
                          <a:srgbClr val="000000"/>
                        </a:buClr>
                        <a:buSzPts val="600"/>
                        <a:buFont typeface="Arial"/>
                        <a:buNone/>
                      </a:pPr>
                      <a:r>
                        <a:rPr lang="en-GB" sz="800" b="1" u="none" strike="noStrike" cap="none" dirty="0">
                          <a:latin typeface="Poppins"/>
                          <a:ea typeface="Poppins"/>
                          <a:cs typeface="Poppins"/>
                          <a:sym typeface="Poppins"/>
                        </a:rPr>
                        <a:t>Key Vocabulary</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a:txBody>
                    <a:bodyPr/>
                    <a:lstStyle/>
                    <a:p>
                      <a:pPr marL="0" marR="0" lvl="0" indent="0" algn="ctr" rtl="0">
                        <a:lnSpc>
                          <a:spcPct val="100000"/>
                        </a:lnSpc>
                        <a:spcBef>
                          <a:spcPts val="0"/>
                        </a:spcBef>
                        <a:spcAft>
                          <a:spcPts val="0"/>
                        </a:spcAft>
                        <a:buClr>
                          <a:srgbClr val="000000"/>
                        </a:buClr>
                        <a:buSzPts val="600"/>
                        <a:buFont typeface="Arial"/>
                        <a:buNone/>
                      </a:pPr>
                      <a:r>
                        <a:rPr lang="en-GB" sz="800" b="1" u="none" strike="noStrike" cap="none" dirty="0">
                          <a:latin typeface="Poppins"/>
                          <a:ea typeface="Poppins"/>
                          <a:cs typeface="Poppins"/>
                          <a:sym typeface="Poppins"/>
                        </a:rPr>
                        <a:t>Definition</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extLst>
                  <a:ext uri="{0D108BD9-81ED-4DB2-BD59-A6C34878D82A}">
                    <a16:rowId xmlns:a16="http://schemas.microsoft.com/office/drawing/2014/main" val="10000"/>
                  </a:ext>
                </a:extLst>
              </a:tr>
              <a:tr h="27545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materials</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45720" lvl="0" indent="0" algn="l" rtl="0">
                        <a:lnSpc>
                          <a:spcPct val="113000"/>
                        </a:lnSpc>
                        <a:spcBef>
                          <a:spcPts val="0"/>
                        </a:spcBef>
                        <a:spcAft>
                          <a:spcPts val="0"/>
                        </a:spcAft>
                        <a:buNone/>
                      </a:pPr>
                      <a:r>
                        <a:rPr lang="en-GB" sz="550" u="none" strike="noStrike" cap="none">
                          <a:solidFill>
                            <a:srgbClr val="010203"/>
                          </a:solidFill>
                          <a:latin typeface="Poppins"/>
                          <a:ea typeface="Poppins"/>
                          <a:cs typeface="Poppins"/>
                          <a:sym typeface="Poppins"/>
                        </a:rPr>
                        <a:t>The substance that something is made out of, e.g. wood, plastic, metal.</a:t>
                      </a:r>
                      <a:endParaRPr sz="550" u="none" strike="noStrike" cap="none">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34080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solids</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93345" lvl="0" indent="0" algn="l" rtl="0">
                        <a:lnSpc>
                          <a:spcPct val="113000"/>
                        </a:lnSpc>
                        <a:spcBef>
                          <a:spcPts val="0"/>
                        </a:spcBef>
                        <a:spcAft>
                          <a:spcPts val="0"/>
                        </a:spcAft>
                        <a:buNone/>
                      </a:pPr>
                      <a:r>
                        <a:rPr lang="en-GB" sz="550" u="none" strike="noStrike" cap="none">
                          <a:solidFill>
                            <a:srgbClr val="010203"/>
                          </a:solidFill>
                          <a:latin typeface="Poppins"/>
                          <a:ea typeface="Poppins"/>
                          <a:cs typeface="Poppins"/>
                          <a:sym typeface="Poppins"/>
                        </a:rPr>
                        <a:t>One of the three states of matter. Solid particles are very close together, meaning solids, such as wood and glass, hold their shape.</a:t>
                      </a:r>
                      <a:endParaRPr sz="55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33190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liquids</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93345" lvl="0" indent="0" algn="l" rtl="0">
                        <a:lnSpc>
                          <a:spcPct val="113000"/>
                        </a:lnSpc>
                        <a:spcBef>
                          <a:spcPts val="0"/>
                        </a:spcBef>
                        <a:spcAft>
                          <a:spcPts val="0"/>
                        </a:spcAft>
                        <a:buNone/>
                      </a:pPr>
                      <a:r>
                        <a:rPr lang="en-GB" sz="550" u="none" strike="noStrike" cap="none" dirty="0">
                          <a:solidFill>
                            <a:srgbClr val="010203"/>
                          </a:solidFill>
                          <a:latin typeface="Poppins"/>
                          <a:ea typeface="Poppins"/>
                          <a:cs typeface="Poppins"/>
                          <a:sym typeface="Poppins"/>
                        </a:rPr>
                        <a:t>This state of matter can flow and take the shape of the container because the particles are more loosely packed than solids and can move around each other. Examples of liquids include water and milk.</a:t>
                      </a:r>
                      <a:endParaRPr sz="550" dirty="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33190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gases</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93345" lvl="0" indent="0" algn="l" rtl="0">
                        <a:lnSpc>
                          <a:spcPct val="113000"/>
                        </a:lnSpc>
                        <a:spcBef>
                          <a:spcPts val="0"/>
                        </a:spcBef>
                        <a:spcAft>
                          <a:spcPts val="0"/>
                        </a:spcAft>
                        <a:buNone/>
                      </a:pPr>
                      <a:r>
                        <a:rPr lang="en-GB" sz="550" u="none" strike="noStrike" cap="none" dirty="0">
                          <a:solidFill>
                            <a:srgbClr val="010203"/>
                          </a:solidFill>
                          <a:latin typeface="Poppins"/>
                          <a:ea typeface="Poppins"/>
                          <a:cs typeface="Poppins"/>
                          <a:sym typeface="Poppins"/>
                        </a:rPr>
                        <a:t>One of the three states of matter. Gas particles are further apart than solid or liquid particles and they are free to move around. Examples of gases are oxygen and helium.</a:t>
                      </a:r>
                      <a:endParaRPr sz="550" dirty="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197525">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melting</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45720" lvl="0" indent="0" algn="l" rtl="0">
                        <a:lnSpc>
                          <a:spcPct val="113000"/>
                        </a:lnSpc>
                        <a:spcBef>
                          <a:spcPts val="0"/>
                        </a:spcBef>
                        <a:spcAft>
                          <a:spcPts val="0"/>
                        </a:spcAft>
                        <a:buNone/>
                      </a:pPr>
                      <a:r>
                        <a:rPr lang="en-GB" sz="550" u="none" strike="noStrike" cap="none">
                          <a:solidFill>
                            <a:srgbClr val="010203"/>
                          </a:solidFill>
                          <a:latin typeface="Poppins"/>
                          <a:ea typeface="Poppins"/>
                          <a:cs typeface="Poppins"/>
                          <a:sym typeface="Poppins"/>
                        </a:rPr>
                        <a:t>The process of heating a solid until it changes into a liquid.</a:t>
                      </a:r>
                      <a:endParaRPr sz="55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142575">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freezing</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194945" lvl="0" indent="0" algn="l" rtl="0">
                        <a:lnSpc>
                          <a:spcPct val="113000"/>
                        </a:lnSpc>
                        <a:spcBef>
                          <a:spcPts val="0"/>
                        </a:spcBef>
                        <a:spcAft>
                          <a:spcPts val="0"/>
                        </a:spcAft>
                        <a:buNone/>
                      </a:pPr>
                      <a:r>
                        <a:rPr lang="en-GB" sz="550" u="none" strike="noStrike" cap="none">
                          <a:solidFill>
                            <a:srgbClr val="010203"/>
                          </a:solidFill>
                          <a:latin typeface="Poppins"/>
                          <a:ea typeface="Poppins"/>
                          <a:cs typeface="Poppins"/>
                          <a:sym typeface="Poppins"/>
                        </a:rPr>
                        <a:t>When a liquid cools and turns into a solid.</a:t>
                      </a:r>
                      <a:endParaRPr sz="55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15235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evaporating</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194945" lvl="0" indent="0" algn="l" rtl="0">
                        <a:lnSpc>
                          <a:spcPct val="113000"/>
                        </a:lnSpc>
                        <a:spcBef>
                          <a:spcPts val="0"/>
                        </a:spcBef>
                        <a:spcAft>
                          <a:spcPts val="0"/>
                        </a:spcAft>
                        <a:buNone/>
                      </a:pPr>
                      <a:r>
                        <a:rPr lang="en-GB" sz="550" u="none" strike="noStrike" cap="none" dirty="0">
                          <a:solidFill>
                            <a:srgbClr val="010203"/>
                          </a:solidFill>
                          <a:latin typeface="Poppins"/>
                          <a:ea typeface="Poppins"/>
                          <a:cs typeface="Poppins"/>
                          <a:sym typeface="Poppins"/>
                        </a:rPr>
                        <a:t>When a liquid turns into  a  gas or vapour.</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21885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condensing</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45720" lvl="0" indent="0" algn="l" rtl="0">
                        <a:lnSpc>
                          <a:spcPct val="113000"/>
                        </a:lnSpc>
                        <a:spcBef>
                          <a:spcPts val="0"/>
                        </a:spcBef>
                        <a:spcAft>
                          <a:spcPts val="0"/>
                        </a:spcAft>
                        <a:buNone/>
                      </a:pPr>
                      <a:r>
                        <a:rPr lang="en-GB" sz="550" u="none" strike="noStrike" cap="none" dirty="0">
                          <a:solidFill>
                            <a:srgbClr val="010203"/>
                          </a:solidFill>
                          <a:latin typeface="Poppins"/>
                          <a:ea typeface="Poppins"/>
                          <a:cs typeface="Poppins"/>
                          <a:sym typeface="Poppins"/>
                        </a:rPr>
                        <a:t>When a gas, such as water vapour, cools and turns into a liquid.</a:t>
                      </a:r>
                      <a:endParaRPr sz="550" dirty="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r h="36650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conductor</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93345" lvl="0" indent="0" algn="l" rtl="0">
                        <a:lnSpc>
                          <a:spcPct val="113000"/>
                        </a:lnSpc>
                        <a:spcBef>
                          <a:spcPts val="0"/>
                        </a:spcBef>
                        <a:spcAft>
                          <a:spcPts val="0"/>
                        </a:spcAft>
                        <a:buNone/>
                      </a:pPr>
                      <a:r>
                        <a:rPr lang="en-GB" sz="550" u="none" strike="noStrike" cap="none" dirty="0">
                          <a:solidFill>
                            <a:srgbClr val="010203"/>
                          </a:solidFill>
                          <a:latin typeface="Poppins"/>
                          <a:ea typeface="Poppins"/>
                          <a:cs typeface="Poppins"/>
                          <a:sym typeface="Poppins"/>
                        </a:rPr>
                        <a:t>A conductor is a material that heat or electricity can easily travel through. Most metals are both thermal conductors (they conduct heat) and electrical conductors (they conduct electricity).</a:t>
                      </a:r>
                      <a:endParaRPr sz="550" dirty="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9"/>
                  </a:ext>
                </a:extLst>
              </a:tr>
              <a:tr h="332775">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insulator</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93345" lvl="0" indent="0" algn="l" rtl="0">
                        <a:lnSpc>
                          <a:spcPct val="113000"/>
                        </a:lnSpc>
                        <a:spcBef>
                          <a:spcPts val="0"/>
                        </a:spcBef>
                        <a:spcAft>
                          <a:spcPts val="0"/>
                        </a:spcAft>
                        <a:buNone/>
                      </a:pPr>
                      <a:r>
                        <a:rPr lang="en-GB" sz="550" u="none" strike="noStrike" cap="none" dirty="0">
                          <a:solidFill>
                            <a:srgbClr val="010203"/>
                          </a:solidFill>
                          <a:latin typeface="Poppins"/>
                          <a:ea typeface="Poppins"/>
                          <a:cs typeface="Poppins"/>
                          <a:sym typeface="Poppins"/>
                        </a:rPr>
                        <a:t>An insulator is a material that does not let heat or electricity travel through them. Wood and plastic are both thermal and electrical insulators.</a:t>
                      </a:r>
                      <a:endParaRPr sz="550" dirty="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r h="302250">
                <a:tc>
                  <a:txBody>
                    <a:bodyPr/>
                    <a:lstStyle/>
                    <a:p>
                      <a:pPr marL="107950" marR="0" lvl="0" indent="0" algn="l" rtl="0">
                        <a:lnSpc>
                          <a:spcPct val="100000"/>
                        </a:lnSpc>
                        <a:spcBef>
                          <a:spcPts val="0"/>
                        </a:spcBef>
                        <a:spcAft>
                          <a:spcPts val="0"/>
                        </a:spcAft>
                        <a:buNone/>
                      </a:pPr>
                      <a:r>
                        <a:rPr lang="en-GB" sz="550" b="1" u="none" strike="noStrike" cap="none" dirty="0">
                          <a:solidFill>
                            <a:srgbClr val="010203"/>
                          </a:solidFill>
                          <a:latin typeface="Poppins"/>
                          <a:ea typeface="Poppins"/>
                          <a:cs typeface="Poppins"/>
                          <a:sym typeface="Poppins"/>
                        </a:rPr>
                        <a:t>transparency</a:t>
                      </a:r>
                      <a:endParaRPr sz="550" u="none" strike="noStrike" cap="none" dirty="0">
                        <a:solidFill>
                          <a:srgbClr val="010203"/>
                        </a:solidFill>
                        <a:latin typeface="Poppins"/>
                        <a:ea typeface="Poppins"/>
                        <a:cs typeface="Poppins"/>
                        <a:sym typeface="Poppins"/>
                      </a:endParaRPr>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107950" marR="93345" lvl="0" indent="0" algn="l" rtl="0">
                        <a:lnSpc>
                          <a:spcPct val="113000"/>
                        </a:lnSpc>
                        <a:spcBef>
                          <a:spcPts val="0"/>
                        </a:spcBef>
                        <a:spcAft>
                          <a:spcPts val="0"/>
                        </a:spcAft>
                        <a:buNone/>
                      </a:pPr>
                      <a:r>
                        <a:rPr lang="en-GB" sz="550" u="none" strike="noStrike" cap="none" dirty="0">
                          <a:solidFill>
                            <a:srgbClr val="010203"/>
                          </a:solidFill>
                          <a:latin typeface="Poppins"/>
                          <a:ea typeface="Poppins"/>
                          <a:cs typeface="Poppins"/>
                          <a:sym typeface="Poppins"/>
                        </a:rPr>
                        <a:t>A transparent object lets light through so the object can be looked through, for example glass or some plastics.</a:t>
                      </a:r>
                      <a:endParaRPr sz="550" dirty="0"/>
                    </a:p>
                  </a:txBody>
                  <a:tcPr marL="0" marR="0" marT="0" marB="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11"/>
                  </a:ext>
                </a:extLst>
              </a:tr>
            </a:tbl>
          </a:graphicData>
        </a:graphic>
      </p:graphicFrame>
      <p:graphicFrame>
        <p:nvGraphicFramePr>
          <p:cNvPr id="129" name="Google Shape;129;p1"/>
          <p:cNvGraphicFramePr/>
          <p:nvPr>
            <p:extLst>
              <p:ext uri="{D42A27DB-BD31-4B8C-83A1-F6EECF244321}">
                <p14:modId xmlns:p14="http://schemas.microsoft.com/office/powerpoint/2010/main" val="461782862"/>
              </p:ext>
            </p:extLst>
          </p:nvPr>
        </p:nvGraphicFramePr>
        <p:xfrm>
          <a:off x="683680" y="312092"/>
          <a:ext cx="3174650" cy="887476"/>
        </p:xfrm>
        <a:graphic>
          <a:graphicData uri="http://schemas.openxmlformats.org/drawingml/2006/table">
            <a:tbl>
              <a:tblPr>
                <a:noFill/>
                <a:tableStyleId>{7C897168-51E2-4748-B2E9-A20A8F9D3E3E}</a:tableStyleId>
              </a:tblPr>
              <a:tblGrid>
                <a:gridCol w="3174650">
                  <a:extLst>
                    <a:ext uri="{9D8B030D-6E8A-4147-A177-3AD203B41FA5}">
                      <a16:colId xmlns:a16="http://schemas.microsoft.com/office/drawing/2014/main" val="20000"/>
                    </a:ext>
                  </a:extLst>
                </a:gridCol>
              </a:tblGrid>
              <a:tr h="266700">
                <a:tc>
                  <a:txBody>
                    <a:bodyPr/>
                    <a:lstStyle/>
                    <a:p>
                      <a:pPr marL="0" marR="0" lvl="0" indent="0" algn="ctr" rtl="0">
                        <a:lnSpc>
                          <a:spcPct val="115000"/>
                        </a:lnSpc>
                        <a:spcBef>
                          <a:spcPts val="0"/>
                        </a:spcBef>
                        <a:spcAft>
                          <a:spcPts val="0"/>
                        </a:spcAft>
                        <a:buClr>
                          <a:srgbClr val="000000"/>
                        </a:buClr>
                        <a:buSzPts val="1000"/>
                        <a:buFont typeface="Arial"/>
                        <a:buNone/>
                      </a:pPr>
                      <a:r>
                        <a:rPr lang="en-GB" sz="1000" b="1" u="none" strike="noStrike" cap="none" dirty="0">
                          <a:latin typeface="Poppins"/>
                          <a:ea typeface="Poppins"/>
                          <a:cs typeface="Poppins"/>
                          <a:sym typeface="Poppins"/>
                        </a:rPr>
                        <a:t>Science  Knowledge Organiser</a:t>
                      </a:r>
                      <a:endParaRPr sz="10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9CB9C"/>
                    </a:solidFill>
                  </a:tcPr>
                </a:tc>
                <a:extLst>
                  <a:ext uri="{0D108BD9-81ED-4DB2-BD59-A6C34878D82A}">
                    <a16:rowId xmlns:a16="http://schemas.microsoft.com/office/drawing/2014/main" val="10000"/>
                  </a:ext>
                </a:extLst>
              </a:tr>
              <a:tr h="257150">
                <a:tc>
                  <a:txBody>
                    <a:bodyPr/>
                    <a:lstStyle/>
                    <a:p>
                      <a:pPr marL="0" marR="0" lvl="0" indent="0" algn="ctr" rtl="0">
                        <a:lnSpc>
                          <a:spcPct val="115000"/>
                        </a:lnSpc>
                        <a:spcBef>
                          <a:spcPts val="0"/>
                        </a:spcBef>
                        <a:spcAft>
                          <a:spcPts val="0"/>
                        </a:spcAft>
                        <a:buClr>
                          <a:srgbClr val="000000"/>
                        </a:buClr>
                        <a:buSzPts val="1000"/>
                        <a:buFont typeface="Arial"/>
                        <a:buNone/>
                      </a:pPr>
                      <a:r>
                        <a:rPr lang="en-GB" sz="1000" b="1" u="none" strike="noStrike" cap="none" dirty="0">
                          <a:latin typeface="Poppins"/>
                          <a:ea typeface="Poppins"/>
                          <a:cs typeface="Poppins"/>
                          <a:sym typeface="Poppins"/>
                        </a:rPr>
                        <a:t>Properties and changes of materials</a:t>
                      </a:r>
                      <a:endParaRPr sz="1400" u="none" strike="noStrike" cap="none" dirty="0"/>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1"/>
                  </a:ext>
                </a:extLst>
              </a:tr>
              <a:tr h="239225">
                <a:tc>
                  <a:txBody>
                    <a:bodyPr/>
                    <a:lstStyle/>
                    <a:p>
                      <a:pPr marL="0" marR="0" lvl="0" indent="0" algn="ctr" rtl="0">
                        <a:lnSpc>
                          <a:spcPct val="115000"/>
                        </a:lnSpc>
                        <a:spcBef>
                          <a:spcPts val="0"/>
                        </a:spcBef>
                        <a:spcAft>
                          <a:spcPts val="0"/>
                        </a:spcAft>
                        <a:buClr>
                          <a:srgbClr val="000000"/>
                        </a:buClr>
                        <a:buSzPts val="1000"/>
                        <a:buFont typeface="Arial"/>
                        <a:buNone/>
                      </a:pPr>
                      <a:r>
                        <a:rPr lang="en-GB" sz="1000" b="1" u="none" strike="noStrike" cap="none" dirty="0">
                          <a:latin typeface="Poppins"/>
                          <a:ea typeface="Poppins"/>
                          <a:cs typeface="Poppins"/>
                          <a:sym typeface="Poppins"/>
                        </a:rPr>
                        <a:t>Year  5</a:t>
                      </a:r>
                      <a:endParaRPr sz="10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2"/>
                  </a:ext>
                </a:extLst>
              </a:tr>
            </a:tbl>
          </a:graphicData>
        </a:graphic>
      </p:graphicFrame>
      <p:graphicFrame>
        <p:nvGraphicFramePr>
          <p:cNvPr id="130" name="Google Shape;130;p1"/>
          <p:cNvGraphicFramePr/>
          <p:nvPr>
            <p:extLst>
              <p:ext uri="{D42A27DB-BD31-4B8C-83A1-F6EECF244321}">
                <p14:modId xmlns:p14="http://schemas.microsoft.com/office/powerpoint/2010/main" val="3458226435"/>
              </p:ext>
            </p:extLst>
          </p:nvPr>
        </p:nvGraphicFramePr>
        <p:xfrm>
          <a:off x="284574" y="1260680"/>
          <a:ext cx="2306850" cy="3511545"/>
        </p:xfrm>
        <a:graphic>
          <a:graphicData uri="http://schemas.openxmlformats.org/drawingml/2006/table">
            <a:tbl>
              <a:tblPr>
                <a:noFill/>
                <a:tableStyleId>{B6CBF4FF-DD34-44EF-B2F7-64550EAD9C83}</a:tableStyleId>
              </a:tblPr>
              <a:tblGrid>
                <a:gridCol w="2306850">
                  <a:extLst>
                    <a:ext uri="{9D8B030D-6E8A-4147-A177-3AD203B41FA5}">
                      <a16:colId xmlns:a16="http://schemas.microsoft.com/office/drawing/2014/main" val="20000"/>
                    </a:ext>
                  </a:extLst>
                </a:gridCol>
              </a:tblGrid>
              <a:tr h="337125">
                <a:tc>
                  <a:txBody>
                    <a:bodyPr/>
                    <a:lstStyle/>
                    <a:p>
                      <a:pPr marL="0" marR="0" lvl="0" indent="0" algn="l" rtl="0">
                        <a:lnSpc>
                          <a:spcPct val="100000"/>
                        </a:lnSpc>
                        <a:spcBef>
                          <a:spcPts val="0"/>
                        </a:spcBef>
                        <a:spcAft>
                          <a:spcPts val="0"/>
                        </a:spcAft>
                        <a:buClr>
                          <a:srgbClr val="000000"/>
                        </a:buClr>
                        <a:buSzPts val="600"/>
                        <a:buFont typeface="Arial"/>
                        <a:buNone/>
                      </a:pPr>
                      <a:r>
                        <a:rPr lang="en-GB" sz="800" b="1" u="none" strike="noStrike" cap="none" dirty="0">
                          <a:latin typeface="Poppins"/>
                          <a:ea typeface="Poppins"/>
                          <a:cs typeface="Poppins"/>
                          <a:sym typeface="Poppins"/>
                        </a:rPr>
                        <a:t>What? Key Knowledge Takeaways</a:t>
                      </a:r>
                      <a:endParaRPr sz="800" b="1" u="none" strike="noStrike" cap="none" dirty="0">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extLst>
                  <a:ext uri="{0D108BD9-81ED-4DB2-BD59-A6C34878D82A}">
                    <a16:rowId xmlns:a16="http://schemas.microsoft.com/office/drawing/2014/main" val="10000"/>
                  </a:ext>
                </a:extLst>
              </a:tr>
              <a:tr h="278600">
                <a:tc>
                  <a:txBody>
                    <a:bodyPr/>
                    <a:lstStyle/>
                    <a:p>
                      <a:pPr marL="0" marR="0" lvl="0" indent="0" algn="l" rtl="0">
                        <a:lnSpc>
                          <a:spcPct val="100000"/>
                        </a:lnSpc>
                        <a:spcBef>
                          <a:spcPts val="0"/>
                        </a:spcBef>
                        <a:spcAft>
                          <a:spcPts val="0"/>
                        </a:spcAft>
                        <a:buNone/>
                      </a:pPr>
                      <a:r>
                        <a:rPr lang="en-GB" sz="550" b="1" i="0" u="none" strike="noStrike" cap="none" dirty="0">
                          <a:solidFill>
                            <a:srgbClr val="000000"/>
                          </a:solidFill>
                          <a:latin typeface="Poppins"/>
                          <a:ea typeface="Poppins"/>
                          <a:cs typeface="Poppins"/>
                          <a:sym typeface="Poppins"/>
                        </a:rPr>
                        <a:t>Different materials </a:t>
                      </a:r>
                      <a:r>
                        <a:rPr lang="en-GB" sz="550" b="0" i="0" u="none" strike="noStrike" cap="none" dirty="0">
                          <a:solidFill>
                            <a:srgbClr val="000000"/>
                          </a:solidFill>
                          <a:latin typeface="Poppins"/>
                          <a:ea typeface="Poppins"/>
                          <a:cs typeface="Poppins"/>
                          <a:sym typeface="Poppins"/>
                        </a:rPr>
                        <a:t>are used for particular jobs based on their properties: </a:t>
                      </a:r>
                      <a:r>
                        <a:rPr lang="en-GB" sz="550" b="1" i="0" u="none" strike="noStrike" cap="none" dirty="0">
                          <a:solidFill>
                            <a:srgbClr val="000000"/>
                          </a:solidFill>
                          <a:latin typeface="Poppins"/>
                          <a:ea typeface="Poppins"/>
                          <a:cs typeface="Poppins"/>
                          <a:sym typeface="Poppins"/>
                        </a:rPr>
                        <a:t>electrical conductivity</a:t>
                      </a:r>
                      <a:r>
                        <a:rPr lang="en-GB" sz="550" b="0" i="0" u="none" strike="noStrike" cap="none" dirty="0">
                          <a:solidFill>
                            <a:srgbClr val="000000"/>
                          </a:solidFill>
                          <a:latin typeface="Poppins"/>
                          <a:ea typeface="Poppins"/>
                          <a:cs typeface="Poppins"/>
                          <a:sym typeface="Poppins"/>
                        </a:rPr>
                        <a:t>, </a:t>
                      </a:r>
                      <a:r>
                        <a:rPr lang="en-GB" sz="550" b="1" i="0" u="none" strike="noStrike" cap="none" dirty="0">
                          <a:solidFill>
                            <a:srgbClr val="000000"/>
                          </a:solidFill>
                          <a:latin typeface="Poppins"/>
                          <a:ea typeface="Poppins"/>
                          <a:cs typeface="Poppins"/>
                          <a:sym typeface="Poppins"/>
                        </a:rPr>
                        <a:t>flexibility</a:t>
                      </a:r>
                      <a:r>
                        <a:rPr lang="en-GB" sz="550" b="0" i="0" u="none" strike="noStrike" cap="none" dirty="0">
                          <a:solidFill>
                            <a:srgbClr val="000000"/>
                          </a:solidFill>
                          <a:latin typeface="Poppins"/>
                          <a:ea typeface="Poppins"/>
                          <a:cs typeface="Poppins"/>
                          <a:sym typeface="Poppins"/>
                        </a:rPr>
                        <a:t>, </a:t>
                      </a:r>
                      <a:r>
                        <a:rPr lang="en-GB" sz="550" b="1" i="0" u="none" strike="noStrike" cap="none" dirty="0">
                          <a:solidFill>
                            <a:srgbClr val="000000"/>
                          </a:solidFill>
                          <a:latin typeface="Poppins"/>
                          <a:ea typeface="Poppins"/>
                          <a:cs typeface="Poppins"/>
                          <a:sym typeface="Poppins"/>
                        </a:rPr>
                        <a:t>hardness</a:t>
                      </a:r>
                      <a:r>
                        <a:rPr lang="en-GB" sz="550" b="0" i="0" u="none" strike="noStrike" cap="none" dirty="0">
                          <a:solidFill>
                            <a:srgbClr val="000000"/>
                          </a:solidFill>
                          <a:latin typeface="Poppins"/>
                          <a:ea typeface="Poppins"/>
                          <a:cs typeface="Poppins"/>
                          <a:sym typeface="Poppins"/>
                        </a:rPr>
                        <a:t>, </a:t>
                      </a:r>
                      <a:r>
                        <a:rPr lang="en-GB" sz="550" b="1" i="0" u="none" strike="noStrike" cap="none" dirty="0">
                          <a:solidFill>
                            <a:srgbClr val="000000"/>
                          </a:solidFill>
                          <a:latin typeface="Poppins"/>
                          <a:ea typeface="Poppins"/>
                          <a:cs typeface="Poppins"/>
                          <a:sym typeface="Poppins"/>
                        </a:rPr>
                        <a:t>insulators</a:t>
                      </a:r>
                      <a:r>
                        <a:rPr lang="en-GB" sz="550" b="0" i="0" u="none" strike="noStrike" cap="none" dirty="0">
                          <a:solidFill>
                            <a:srgbClr val="000000"/>
                          </a:solidFill>
                          <a:latin typeface="Poppins"/>
                          <a:ea typeface="Poppins"/>
                          <a:cs typeface="Poppins"/>
                          <a:sym typeface="Poppins"/>
                        </a:rPr>
                        <a:t>, </a:t>
                      </a:r>
                      <a:r>
                        <a:rPr lang="en-GB" sz="550" b="1" i="0" u="none" strike="noStrike" cap="none" dirty="0">
                          <a:solidFill>
                            <a:srgbClr val="000000"/>
                          </a:solidFill>
                          <a:latin typeface="Poppins"/>
                          <a:ea typeface="Poppins"/>
                          <a:cs typeface="Poppins"/>
                          <a:sym typeface="Poppins"/>
                        </a:rPr>
                        <a:t>magnetism</a:t>
                      </a:r>
                      <a:r>
                        <a:rPr lang="en-GB" sz="550" b="0" i="0" u="none" strike="noStrike" cap="none" dirty="0">
                          <a:solidFill>
                            <a:srgbClr val="000000"/>
                          </a:solidFill>
                          <a:latin typeface="Poppins"/>
                          <a:ea typeface="Poppins"/>
                          <a:cs typeface="Poppins"/>
                          <a:sym typeface="Poppins"/>
                        </a:rPr>
                        <a:t>, </a:t>
                      </a:r>
                      <a:r>
                        <a:rPr lang="en-GB" sz="550" b="1" i="0" u="none" strike="noStrike" cap="none" dirty="0">
                          <a:solidFill>
                            <a:srgbClr val="000000"/>
                          </a:solidFill>
                          <a:latin typeface="Poppins"/>
                          <a:ea typeface="Poppins"/>
                          <a:cs typeface="Poppins"/>
                          <a:sym typeface="Poppins"/>
                        </a:rPr>
                        <a:t>solubility</a:t>
                      </a:r>
                      <a:r>
                        <a:rPr lang="en-GB" sz="550" b="0" i="0" u="none" strike="noStrike" cap="none" dirty="0">
                          <a:solidFill>
                            <a:srgbClr val="000000"/>
                          </a:solidFill>
                          <a:latin typeface="Poppins"/>
                          <a:ea typeface="Poppins"/>
                          <a:cs typeface="Poppins"/>
                          <a:sym typeface="Poppins"/>
                        </a:rPr>
                        <a:t>, </a:t>
                      </a:r>
                      <a:r>
                        <a:rPr lang="en-GB" sz="550" b="1" i="0" u="none" strike="noStrike" cap="none" dirty="0">
                          <a:solidFill>
                            <a:srgbClr val="000000"/>
                          </a:solidFill>
                          <a:latin typeface="Poppins"/>
                          <a:ea typeface="Poppins"/>
                          <a:cs typeface="Poppins"/>
                          <a:sym typeface="Poppins"/>
                        </a:rPr>
                        <a:t>thermal conductivity</a:t>
                      </a:r>
                      <a:r>
                        <a:rPr lang="en-GB" sz="550" b="0" i="0" u="none" strike="noStrike" cap="none" dirty="0">
                          <a:solidFill>
                            <a:srgbClr val="000000"/>
                          </a:solidFill>
                          <a:latin typeface="Poppins"/>
                          <a:ea typeface="Poppins"/>
                          <a:cs typeface="Poppins"/>
                          <a:sym typeface="Poppins"/>
                        </a:rPr>
                        <a:t>, </a:t>
                      </a:r>
                      <a:r>
                        <a:rPr lang="en-GB" sz="550" b="1" i="0" u="none" strike="noStrike" cap="none" dirty="0">
                          <a:solidFill>
                            <a:srgbClr val="000000"/>
                          </a:solidFill>
                          <a:latin typeface="Poppins"/>
                          <a:ea typeface="Poppins"/>
                          <a:cs typeface="Poppins"/>
                          <a:sym typeface="Poppins"/>
                        </a:rPr>
                        <a:t>transparency</a:t>
                      </a:r>
                      <a:r>
                        <a:rPr lang="en-GB" sz="550" b="0" i="0" u="none" strike="noStrike" cap="none" dirty="0">
                          <a:solidFill>
                            <a:srgbClr val="000000"/>
                          </a:solidFill>
                          <a:latin typeface="Poppins"/>
                          <a:ea typeface="Poppins"/>
                          <a:cs typeface="Poppins"/>
                          <a:sym typeface="Poppins"/>
                        </a:rPr>
                        <a:t>.</a:t>
                      </a:r>
                      <a:endParaRPr sz="550" b="0" i="0" u="none" strike="noStrike" cap="none" dirty="0">
                        <a:solidFill>
                          <a:srgbClr val="010203"/>
                        </a:solidFill>
                        <a:latin typeface="Poppins"/>
                        <a:ea typeface="Poppins"/>
                        <a:cs typeface="Poppins"/>
                        <a:sym typeface="Poppins"/>
                      </a:endParaRPr>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9450">
                <a:tc>
                  <a:txBody>
                    <a:bodyPr/>
                    <a:lstStyle/>
                    <a:p>
                      <a:pPr marL="0" marR="0" lvl="0" indent="0" algn="l" rtl="0">
                        <a:lnSpc>
                          <a:spcPct val="100000"/>
                        </a:lnSpc>
                        <a:spcBef>
                          <a:spcPts val="0"/>
                        </a:spcBef>
                        <a:spcAft>
                          <a:spcPts val="0"/>
                        </a:spcAft>
                        <a:buClr>
                          <a:srgbClr val="000000"/>
                        </a:buClr>
                        <a:buSzPts val="550"/>
                        <a:buFont typeface="Arial"/>
                        <a:buNone/>
                      </a:pPr>
                      <a:r>
                        <a:rPr lang="en-GB" sz="550" b="1" u="none" strike="noStrike" cap="none">
                          <a:solidFill>
                            <a:srgbClr val="010203"/>
                          </a:solidFill>
                          <a:latin typeface="Poppins"/>
                          <a:ea typeface="Poppins"/>
                          <a:cs typeface="Poppins"/>
                          <a:sym typeface="Poppins"/>
                        </a:rPr>
                        <a:t>Particles</a:t>
                      </a:r>
                      <a:r>
                        <a:rPr lang="en-GB" sz="550" u="none" strike="noStrike" cap="none">
                          <a:solidFill>
                            <a:srgbClr val="010203"/>
                          </a:solidFill>
                          <a:latin typeface="Poppins"/>
                          <a:ea typeface="Poppins"/>
                          <a:cs typeface="Poppins"/>
                          <a:sym typeface="Poppins"/>
                        </a:rPr>
                        <a:t> make everything, they are just arranged differently in different materials. In </a:t>
                      </a:r>
                      <a:r>
                        <a:rPr lang="en-GB" sz="550" b="1" u="none" strike="noStrike" cap="none">
                          <a:solidFill>
                            <a:srgbClr val="010203"/>
                          </a:solidFill>
                          <a:latin typeface="Poppins"/>
                          <a:ea typeface="Poppins"/>
                          <a:cs typeface="Poppins"/>
                          <a:sym typeface="Poppins"/>
                        </a:rPr>
                        <a:t>solids</a:t>
                      </a:r>
                      <a:r>
                        <a:rPr lang="en-GB" sz="550" u="none" strike="noStrike" cap="none">
                          <a:solidFill>
                            <a:srgbClr val="010203"/>
                          </a:solidFill>
                          <a:latin typeface="Poppins"/>
                          <a:ea typeface="Poppins"/>
                          <a:cs typeface="Poppins"/>
                          <a:sym typeface="Poppins"/>
                        </a:rPr>
                        <a:t>, particles are </a:t>
                      </a:r>
                      <a:r>
                        <a:rPr lang="en-GB" sz="550" b="1" u="none" strike="noStrike" cap="none">
                          <a:solidFill>
                            <a:srgbClr val="010203"/>
                          </a:solidFill>
                          <a:latin typeface="Poppins"/>
                          <a:ea typeface="Poppins"/>
                          <a:cs typeface="Poppins"/>
                          <a:sym typeface="Poppins"/>
                        </a:rPr>
                        <a:t>tightly</a:t>
                      </a:r>
                      <a:r>
                        <a:rPr lang="en-GB" sz="550" u="none" strike="noStrike" cap="none">
                          <a:solidFill>
                            <a:srgbClr val="010203"/>
                          </a:solidFill>
                          <a:latin typeface="Poppins"/>
                          <a:ea typeface="Poppins"/>
                          <a:cs typeface="Poppins"/>
                          <a:sym typeface="Poppins"/>
                        </a:rPr>
                        <a:t> packed together. In </a:t>
                      </a:r>
                      <a:r>
                        <a:rPr lang="en-GB" sz="550" b="1" u="none" strike="noStrike" cap="none">
                          <a:solidFill>
                            <a:srgbClr val="010203"/>
                          </a:solidFill>
                          <a:latin typeface="Poppins"/>
                          <a:ea typeface="Poppins"/>
                          <a:cs typeface="Poppins"/>
                          <a:sym typeface="Poppins"/>
                        </a:rPr>
                        <a:t>liquids</a:t>
                      </a:r>
                      <a:r>
                        <a:rPr lang="en-GB" sz="550" u="none" strike="noStrike" cap="none">
                          <a:solidFill>
                            <a:srgbClr val="010203"/>
                          </a:solidFill>
                          <a:latin typeface="Poppins"/>
                          <a:ea typeface="Poppins"/>
                          <a:cs typeface="Poppins"/>
                          <a:sym typeface="Poppins"/>
                        </a:rPr>
                        <a:t>, the particles </a:t>
                      </a:r>
                      <a:r>
                        <a:rPr lang="en-GB" sz="550" b="1" u="none" strike="noStrike" cap="none">
                          <a:solidFill>
                            <a:srgbClr val="010203"/>
                          </a:solidFill>
                          <a:latin typeface="Poppins"/>
                          <a:ea typeface="Poppins"/>
                          <a:cs typeface="Poppins"/>
                          <a:sym typeface="Poppins"/>
                        </a:rPr>
                        <a:t>take the shape of their container</a:t>
                      </a:r>
                      <a:r>
                        <a:rPr lang="en-GB" sz="550" u="none" strike="noStrike" cap="none">
                          <a:solidFill>
                            <a:srgbClr val="010203"/>
                          </a:solidFill>
                          <a:latin typeface="Poppins"/>
                          <a:ea typeface="Poppins"/>
                          <a:cs typeface="Poppins"/>
                          <a:sym typeface="Poppins"/>
                        </a:rPr>
                        <a:t>. In a </a:t>
                      </a:r>
                      <a:r>
                        <a:rPr lang="en-GB" sz="550" b="1" u="none" strike="noStrike" cap="none">
                          <a:solidFill>
                            <a:srgbClr val="010203"/>
                          </a:solidFill>
                          <a:latin typeface="Poppins"/>
                          <a:ea typeface="Poppins"/>
                          <a:cs typeface="Poppins"/>
                          <a:sym typeface="Poppins"/>
                        </a:rPr>
                        <a:t>gas</a:t>
                      </a:r>
                      <a:r>
                        <a:rPr lang="en-GB" sz="550" u="none" strike="noStrike" cap="none">
                          <a:solidFill>
                            <a:srgbClr val="010203"/>
                          </a:solidFill>
                          <a:latin typeface="Poppins"/>
                          <a:ea typeface="Poppins"/>
                          <a:cs typeface="Poppins"/>
                          <a:sym typeface="Poppins"/>
                        </a:rPr>
                        <a:t>, particles also take the shape of their container but have </a:t>
                      </a:r>
                      <a:r>
                        <a:rPr lang="en-GB" sz="550" b="1" u="none" strike="noStrike" cap="none">
                          <a:solidFill>
                            <a:srgbClr val="010203"/>
                          </a:solidFill>
                          <a:latin typeface="Poppins"/>
                          <a:ea typeface="Poppins"/>
                          <a:cs typeface="Poppins"/>
                          <a:sym typeface="Poppins"/>
                        </a:rPr>
                        <a:t>more space between each particle. </a:t>
                      </a:r>
                      <a:endParaRPr sz="550" b="1" u="none" strike="noStrike" cap="none">
                        <a:solidFill>
                          <a:srgbClr val="010203"/>
                        </a:solidFill>
                        <a:latin typeface="Poppins"/>
                        <a:ea typeface="Poppins"/>
                        <a:cs typeface="Poppins"/>
                        <a:sym typeface="Poppins"/>
                      </a:endParaRPr>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234050">
                <a:tc>
                  <a:txBody>
                    <a:bodyPr/>
                    <a:lstStyle/>
                    <a:p>
                      <a:pPr marL="0" marR="0" lvl="0" indent="0" algn="l" rtl="0">
                        <a:lnSpc>
                          <a:spcPct val="100000"/>
                        </a:lnSpc>
                        <a:spcBef>
                          <a:spcPts val="0"/>
                        </a:spcBef>
                        <a:spcAft>
                          <a:spcPts val="0"/>
                        </a:spcAft>
                        <a:buNone/>
                      </a:pPr>
                      <a:r>
                        <a:rPr lang="en-GB" sz="550" b="1" i="0" u="none" strike="noStrike" cap="none">
                          <a:solidFill>
                            <a:srgbClr val="000000"/>
                          </a:solidFill>
                          <a:latin typeface="Poppins"/>
                          <a:ea typeface="Poppins"/>
                          <a:cs typeface="Poppins"/>
                          <a:sym typeface="Poppins"/>
                        </a:rPr>
                        <a:t>Dissolving</a:t>
                      </a:r>
                      <a:r>
                        <a:rPr lang="en-GB" sz="550" b="0" i="0" u="none" strike="noStrike" cap="none">
                          <a:solidFill>
                            <a:srgbClr val="000000"/>
                          </a:solidFill>
                          <a:latin typeface="Poppins"/>
                          <a:ea typeface="Poppins"/>
                          <a:cs typeface="Poppins"/>
                          <a:sym typeface="Poppins"/>
                        </a:rPr>
                        <a:t>: A </a:t>
                      </a:r>
                      <a:r>
                        <a:rPr lang="en-GB" sz="550" b="1" i="0" u="none" strike="noStrike" cap="none">
                          <a:solidFill>
                            <a:srgbClr val="000000"/>
                          </a:solidFill>
                          <a:latin typeface="Poppins"/>
                          <a:ea typeface="Poppins"/>
                          <a:cs typeface="Poppins"/>
                          <a:sym typeface="Poppins"/>
                        </a:rPr>
                        <a:t>solution</a:t>
                      </a:r>
                      <a:r>
                        <a:rPr lang="en-GB" sz="550" b="0" i="0" u="none" strike="noStrike" cap="none">
                          <a:solidFill>
                            <a:srgbClr val="000000"/>
                          </a:solidFill>
                          <a:latin typeface="Poppins"/>
                          <a:ea typeface="Poppins"/>
                          <a:cs typeface="Poppins"/>
                          <a:sym typeface="Poppins"/>
                        </a:rPr>
                        <a:t> is made when solid particles are mixed with liquid particles. Materials that will dissolve are known as </a:t>
                      </a:r>
                      <a:r>
                        <a:rPr lang="en-GB" sz="550" b="1" i="0" u="none" strike="noStrike" cap="none">
                          <a:solidFill>
                            <a:srgbClr val="000000"/>
                          </a:solidFill>
                          <a:latin typeface="Poppins"/>
                          <a:ea typeface="Poppins"/>
                          <a:cs typeface="Poppins"/>
                          <a:sym typeface="Poppins"/>
                        </a:rPr>
                        <a:t>soluble</a:t>
                      </a:r>
                      <a:r>
                        <a:rPr lang="en-GB" sz="550" b="0" i="0" u="none" strike="noStrike" cap="none">
                          <a:solidFill>
                            <a:srgbClr val="000000"/>
                          </a:solidFill>
                          <a:latin typeface="Poppins"/>
                          <a:ea typeface="Poppins"/>
                          <a:cs typeface="Poppins"/>
                          <a:sym typeface="Poppins"/>
                        </a:rPr>
                        <a:t>. Materials that won’t dissolve are known as </a:t>
                      </a:r>
                      <a:r>
                        <a:rPr lang="en-GB" sz="550" b="1" i="0" u="none" strike="noStrike" cap="none">
                          <a:solidFill>
                            <a:srgbClr val="000000"/>
                          </a:solidFill>
                          <a:latin typeface="Poppins"/>
                          <a:ea typeface="Poppins"/>
                          <a:cs typeface="Poppins"/>
                          <a:sym typeface="Poppins"/>
                        </a:rPr>
                        <a:t>insoluble</a:t>
                      </a:r>
                      <a:r>
                        <a:rPr lang="en-GB" sz="550" b="0" i="0" u="none" strike="noStrike" cap="none">
                          <a:solidFill>
                            <a:srgbClr val="000000"/>
                          </a:solidFill>
                          <a:latin typeface="Poppins"/>
                          <a:ea typeface="Poppins"/>
                          <a:cs typeface="Poppins"/>
                          <a:sym typeface="Poppins"/>
                        </a:rPr>
                        <a:t>.  A </a:t>
                      </a:r>
                      <a:r>
                        <a:rPr lang="en-GB" sz="550" b="1" i="0" u="none" strike="noStrike" cap="none">
                          <a:solidFill>
                            <a:srgbClr val="000000"/>
                          </a:solidFill>
                          <a:latin typeface="Poppins"/>
                          <a:ea typeface="Poppins"/>
                          <a:cs typeface="Poppins"/>
                          <a:sym typeface="Poppins"/>
                        </a:rPr>
                        <a:t>suspension</a:t>
                      </a:r>
                      <a:r>
                        <a:rPr lang="en-GB" sz="550" b="0" i="0" u="none" strike="noStrike" cap="none">
                          <a:solidFill>
                            <a:srgbClr val="000000"/>
                          </a:solidFill>
                          <a:latin typeface="Poppins"/>
                          <a:ea typeface="Poppins"/>
                          <a:cs typeface="Poppins"/>
                          <a:sym typeface="Poppins"/>
                        </a:rPr>
                        <a:t> is when the particles don’t dissolve and are “suspended” in the liquid.</a:t>
                      </a:r>
                      <a:endParaRPr sz="550" u="none" strike="noStrike" cap="none">
                        <a:solidFill>
                          <a:srgbClr val="010203"/>
                        </a:solidFill>
                        <a:latin typeface="Poppins"/>
                        <a:ea typeface="Poppins"/>
                        <a:cs typeface="Poppins"/>
                        <a:sym typeface="Poppins"/>
                      </a:endParaRPr>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269125">
                <a:tc>
                  <a:txBody>
                    <a:bodyPr/>
                    <a:lstStyle/>
                    <a:p>
                      <a:pPr marL="0" marR="0" lvl="0" indent="0" algn="l" rtl="0">
                        <a:lnSpc>
                          <a:spcPct val="100000"/>
                        </a:lnSpc>
                        <a:spcBef>
                          <a:spcPts val="0"/>
                        </a:spcBef>
                        <a:spcAft>
                          <a:spcPts val="0"/>
                        </a:spcAft>
                        <a:buClr>
                          <a:srgbClr val="000000"/>
                        </a:buClr>
                        <a:buSzPts val="550"/>
                        <a:buFont typeface="Arial"/>
                        <a:buNone/>
                      </a:pPr>
                      <a:r>
                        <a:rPr lang="en-GB" sz="550" b="0" i="0" u="none" strike="noStrike" cap="none">
                          <a:solidFill>
                            <a:srgbClr val="010203"/>
                          </a:solidFill>
                          <a:latin typeface="Poppins"/>
                          <a:ea typeface="Poppins"/>
                          <a:cs typeface="Poppins"/>
                          <a:sym typeface="Poppins"/>
                        </a:rPr>
                        <a:t>Some changes can’t be reversed once they have taken place. Such as </a:t>
                      </a:r>
                      <a:r>
                        <a:rPr lang="en-GB" sz="550" b="1" i="0" u="none" strike="noStrike" cap="none">
                          <a:solidFill>
                            <a:srgbClr val="010203"/>
                          </a:solidFill>
                          <a:latin typeface="Poppins"/>
                          <a:ea typeface="Poppins"/>
                          <a:cs typeface="Poppins"/>
                          <a:sym typeface="Poppins"/>
                        </a:rPr>
                        <a:t>burning</a:t>
                      </a:r>
                      <a:r>
                        <a:rPr lang="en-GB" sz="550" b="0" i="0" u="none" strike="noStrike" cap="none">
                          <a:solidFill>
                            <a:srgbClr val="010203"/>
                          </a:solidFill>
                          <a:latin typeface="Poppins"/>
                          <a:ea typeface="Poppins"/>
                          <a:cs typeface="Poppins"/>
                          <a:sym typeface="Poppins"/>
                        </a:rPr>
                        <a:t> wood, </a:t>
                      </a:r>
                      <a:r>
                        <a:rPr lang="en-GB" sz="550" b="1" i="0" u="none" strike="noStrike" cap="none">
                          <a:solidFill>
                            <a:srgbClr val="010203"/>
                          </a:solidFill>
                          <a:latin typeface="Poppins"/>
                          <a:ea typeface="Poppins"/>
                          <a:cs typeface="Poppins"/>
                          <a:sym typeface="Poppins"/>
                        </a:rPr>
                        <a:t>dissolving</a:t>
                      </a:r>
                      <a:r>
                        <a:rPr lang="en-GB" sz="550" b="0" i="0" u="none" strike="noStrike" cap="none">
                          <a:solidFill>
                            <a:srgbClr val="010203"/>
                          </a:solidFill>
                          <a:latin typeface="Poppins"/>
                          <a:ea typeface="Poppins"/>
                          <a:cs typeface="Poppins"/>
                          <a:sym typeface="Poppins"/>
                        </a:rPr>
                        <a:t> plastic using a vinegar (an acid). We would call this an </a:t>
                      </a:r>
                      <a:r>
                        <a:rPr lang="en-GB" sz="550" b="1" i="0" u="none" strike="noStrike" cap="none">
                          <a:solidFill>
                            <a:srgbClr val="010203"/>
                          </a:solidFill>
                          <a:latin typeface="Poppins"/>
                          <a:ea typeface="Poppins"/>
                          <a:cs typeface="Poppins"/>
                          <a:sym typeface="Poppins"/>
                        </a:rPr>
                        <a:t>irreversible</a:t>
                      </a:r>
                      <a:r>
                        <a:rPr lang="en-GB" sz="550" b="0" i="0" u="none" strike="noStrike" cap="none">
                          <a:solidFill>
                            <a:srgbClr val="010203"/>
                          </a:solidFill>
                          <a:latin typeface="Poppins"/>
                          <a:ea typeface="Poppins"/>
                          <a:cs typeface="Poppins"/>
                          <a:sym typeface="Poppins"/>
                        </a:rPr>
                        <a:t> change. </a:t>
                      </a:r>
                      <a:endParaRPr/>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216525">
                <a:tc>
                  <a:txBody>
                    <a:bodyPr/>
                    <a:lstStyle/>
                    <a:p>
                      <a:pPr marL="0" marR="0" lvl="0" indent="0" algn="l" rtl="0">
                        <a:lnSpc>
                          <a:spcPct val="100000"/>
                        </a:lnSpc>
                        <a:spcBef>
                          <a:spcPts val="0"/>
                        </a:spcBef>
                        <a:spcAft>
                          <a:spcPts val="0"/>
                        </a:spcAft>
                        <a:buClr>
                          <a:srgbClr val="000000"/>
                        </a:buClr>
                        <a:buSzPts val="550"/>
                        <a:buFont typeface="Arial"/>
                        <a:buNone/>
                      </a:pPr>
                      <a:r>
                        <a:rPr lang="en-GB" sz="550" b="0" i="0" u="none" strike="noStrike" cap="none">
                          <a:solidFill>
                            <a:srgbClr val="000000"/>
                          </a:solidFill>
                          <a:latin typeface="Poppins"/>
                          <a:ea typeface="Poppins"/>
                          <a:cs typeface="Poppins"/>
                          <a:sym typeface="Poppins"/>
                        </a:rPr>
                        <a:t>Certain changes, such as </a:t>
                      </a:r>
                      <a:r>
                        <a:rPr lang="en-GB" sz="550" b="1" i="0" u="none" strike="noStrike" cap="none">
                          <a:solidFill>
                            <a:srgbClr val="000000"/>
                          </a:solidFill>
                          <a:latin typeface="Poppins"/>
                          <a:ea typeface="Poppins"/>
                          <a:cs typeface="Poppins"/>
                          <a:sym typeface="Poppins"/>
                        </a:rPr>
                        <a:t>mixing</a:t>
                      </a:r>
                      <a:r>
                        <a:rPr lang="en-GB" sz="550" b="0" i="0" u="none" strike="noStrike" cap="none">
                          <a:solidFill>
                            <a:srgbClr val="000000"/>
                          </a:solidFill>
                          <a:latin typeface="Poppins"/>
                          <a:ea typeface="Poppins"/>
                          <a:cs typeface="Poppins"/>
                          <a:sym typeface="Poppins"/>
                        </a:rPr>
                        <a:t>, </a:t>
                      </a:r>
                      <a:r>
                        <a:rPr lang="en-GB" sz="550" b="1" i="0" u="none" strike="noStrike" cap="none">
                          <a:solidFill>
                            <a:srgbClr val="000000"/>
                          </a:solidFill>
                          <a:latin typeface="Poppins"/>
                          <a:ea typeface="Poppins"/>
                          <a:cs typeface="Poppins"/>
                          <a:sym typeface="Poppins"/>
                        </a:rPr>
                        <a:t>dissolving</a:t>
                      </a:r>
                      <a:r>
                        <a:rPr lang="en-GB" sz="550" b="0" i="0" u="none" strike="noStrike" cap="none">
                          <a:solidFill>
                            <a:srgbClr val="000000"/>
                          </a:solidFill>
                          <a:latin typeface="Poppins"/>
                          <a:ea typeface="Poppins"/>
                          <a:cs typeface="Poppins"/>
                          <a:sym typeface="Poppins"/>
                        </a:rPr>
                        <a:t> and </a:t>
                      </a:r>
                      <a:r>
                        <a:rPr lang="en-GB" sz="550" b="1" i="0" u="none" strike="noStrike" cap="none">
                          <a:solidFill>
                            <a:srgbClr val="000000"/>
                          </a:solidFill>
                          <a:latin typeface="Poppins"/>
                          <a:ea typeface="Poppins"/>
                          <a:cs typeface="Poppins"/>
                          <a:sym typeface="Poppins"/>
                        </a:rPr>
                        <a:t>melting</a:t>
                      </a:r>
                      <a:r>
                        <a:rPr lang="en-GB" sz="550" b="0" i="0" u="none" strike="noStrike" cap="none">
                          <a:solidFill>
                            <a:srgbClr val="000000"/>
                          </a:solidFill>
                          <a:latin typeface="Poppins"/>
                          <a:ea typeface="Poppins"/>
                          <a:cs typeface="Poppins"/>
                          <a:sym typeface="Poppins"/>
                        </a:rPr>
                        <a:t> solids and liquids together, can be </a:t>
                      </a:r>
                      <a:r>
                        <a:rPr lang="en-GB" sz="550" b="1" i="0" u="none" strike="noStrike" cap="none">
                          <a:solidFill>
                            <a:srgbClr val="000000"/>
                          </a:solidFill>
                          <a:latin typeface="Poppins"/>
                          <a:ea typeface="Poppins"/>
                          <a:cs typeface="Poppins"/>
                          <a:sym typeface="Poppins"/>
                        </a:rPr>
                        <a:t>reversed</a:t>
                      </a:r>
                      <a:r>
                        <a:rPr lang="en-GB" sz="550" b="0" i="0" u="none" strike="noStrike" cap="none">
                          <a:solidFill>
                            <a:srgbClr val="000000"/>
                          </a:solidFill>
                          <a:latin typeface="Poppins"/>
                          <a:ea typeface="Poppins"/>
                          <a:cs typeface="Poppins"/>
                          <a:sym typeface="Poppins"/>
                        </a:rPr>
                        <a:t>. We would describe this as a </a:t>
                      </a:r>
                      <a:r>
                        <a:rPr lang="en-GB" sz="550" b="1" i="0" u="none" strike="noStrike" cap="none">
                          <a:solidFill>
                            <a:srgbClr val="000000"/>
                          </a:solidFill>
                          <a:latin typeface="Poppins"/>
                          <a:ea typeface="Poppins"/>
                          <a:cs typeface="Poppins"/>
                          <a:sym typeface="Poppins"/>
                        </a:rPr>
                        <a:t>reversible</a:t>
                      </a:r>
                      <a:r>
                        <a:rPr lang="en-GB" sz="550" b="0" i="0" u="none" strike="noStrike" cap="none">
                          <a:solidFill>
                            <a:srgbClr val="000000"/>
                          </a:solidFill>
                          <a:latin typeface="Poppins"/>
                          <a:ea typeface="Poppins"/>
                          <a:cs typeface="Poppins"/>
                          <a:sym typeface="Poppins"/>
                        </a:rPr>
                        <a:t> change. </a:t>
                      </a:r>
                      <a:endParaRPr sz="550" u="none" strike="noStrike" cap="none">
                        <a:solidFill>
                          <a:srgbClr val="010203"/>
                        </a:solidFill>
                        <a:latin typeface="Poppins"/>
                        <a:ea typeface="Poppins"/>
                        <a:cs typeface="Poppins"/>
                        <a:sym typeface="Poppins"/>
                      </a:endParaRPr>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289700">
                <a:tc>
                  <a:txBody>
                    <a:bodyPr/>
                    <a:lstStyle/>
                    <a:p>
                      <a:pPr marL="0" marR="0" lvl="0" indent="0" algn="l" rtl="0">
                        <a:lnSpc>
                          <a:spcPct val="100000"/>
                        </a:lnSpc>
                        <a:spcBef>
                          <a:spcPts val="0"/>
                        </a:spcBef>
                        <a:spcAft>
                          <a:spcPts val="0"/>
                        </a:spcAft>
                        <a:buClr>
                          <a:srgbClr val="000000"/>
                        </a:buClr>
                        <a:buSzPts val="550"/>
                        <a:buFont typeface="Arial"/>
                        <a:buNone/>
                      </a:pPr>
                      <a:r>
                        <a:rPr lang="en-GB" sz="550" b="1" i="0" u="none" strike="noStrike" cap="none">
                          <a:solidFill>
                            <a:srgbClr val="010203"/>
                          </a:solidFill>
                          <a:latin typeface="Poppins"/>
                          <a:ea typeface="Poppins"/>
                          <a:cs typeface="Poppins"/>
                          <a:sym typeface="Poppins"/>
                        </a:rPr>
                        <a:t>Sieving </a:t>
                      </a:r>
                      <a:r>
                        <a:rPr lang="en-GB" sz="550" b="0" i="0" u="none" strike="noStrike" cap="none">
                          <a:solidFill>
                            <a:srgbClr val="010203"/>
                          </a:solidFill>
                          <a:latin typeface="Poppins"/>
                          <a:ea typeface="Poppins"/>
                          <a:cs typeface="Poppins"/>
                          <a:sym typeface="Poppins"/>
                        </a:rPr>
                        <a:t>is a process by which solids can be </a:t>
                      </a:r>
                      <a:r>
                        <a:rPr lang="en-GB" sz="550" b="1" i="0" u="none" strike="noStrike" cap="none">
                          <a:solidFill>
                            <a:srgbClr val="010203"/>
                          </a:solidFill>
                          <a:latin typeface="Poppins"/>
                          <a:ea typeface="Poppins"/>
                          <a:cs typeface="Poppins"/>
                          <a:sym typeface="Poppins"/>
                        </a:rPr>
                        <a:t>separated</a:t>
                      </a:r>
                      <a:r>
                        <a:rPr lang="en-GB" sz="550" b="0" i="0" u="none" strike="noStrike" cap="none">
                          <a:solidFill>
                            <a:srgbClr val="010203"/>
                          </a:solidFill>
                          <a:latin typeface="Poppins"/>
                          <a:ea typeface="Poppins"/>
                          <a:cs typeface="Poppins"/>
                          <a:sym typeface="Poppins"/>
                        </a:rPr>
                        <a:t> from another solid it has been mixed with. Smaller particles can fall through the sieve whilst larger particles remain in the sieve. </a:t>
                      </a:r>
                      <a:endParaRPr sz="550" u="none" strike="noStrike" cap="none">
                        <a:solidFill>
                          <a:srgbClr val="010203"/>
                        </a:solidFill>
                        <a:latin typeface="Poppins"/>
                        <a:ea typeface="Poppins"/>
                        <a:cs typeface="Poppins"/>
                        <a:sym typeface="Poppins"/>
                      </a:endParaRPr>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293850">
                <a:tc>
                  <a:txBody>
                    <a:bodyPr/>
                    <a:lstStyle/>
                    <a:p>
                      <a:pPr marL="0" marR="0" lvl="0" indent="0" algn="l" rtl="0">
                        <a:lnSpc>
                          <a:spcPct val="100000"/>
                        </a:lnSpc>
                        <a:spcBef>
                          <a:spcPts val="0"/>
                        </a:spcBef>
                        <a:spcAft>
                          <a:spcPts val="0"/>
                        </a:spcAft>
                        <a:buClr>
                          <a:srgbClr val="000000"/>
                        </a:buClr>
                        <a:buSzPts val="550"/>
                        <a:buFont typeface="Arial"/>
                        <a:buNone/>
                      </a:pPr>
                      <a:r>
                        <a:rPr lang="en-GB" sz="550" b="1" i="0" u="none" strike="noStrike" cap="none">
                          <a:solidFill>
                            <a:srgbClr val="010203"/>
                          </a:solidFill>
                          <a:latin typeface="Poppins"/>
                          <a:ea typeface="Poppins"/>
                          <a:cs typeface="Poppins"/>
                          <a:sym typeface="Poppins"/>
                        </a:rPr>
                        <a:t>Filtering </a:t>
                      </a:r>
                      <a:r>
                        <a:rPr lang="en-GB" sz="550" b="0" i="0" u="none" strike="noStrike" cap="none">
                          <a:solidFill>
                            <a:srgbClr val="010203"/>
                          </a:solidFill>
                          <a:latin typeface="Poppins"/>
                          <a:ea typeface="Poppins"/>
                          <a:cs typeface="Poppins"/>
                          <a:sym typeface="Poppins"/>
                        </a:rPr>
                        <a:t>is a process by which solids can be </a:t>
                      </a:r>
                      <a:r>
                        <a:rPr lang="en-GB" sz="550" b="1" i="0" u="none" strike="noStrike" cap="none">
                          <a:solidFill>
                            <a:srgbClr val="010203"/>
                          </a:solidFill>
                          <a:latin typeface="Poppins"/>
                          <a:ea typeface="Poppins"/>
                          <a:cs typeface="Poppins"/>
                          <a:sym typeface="Poppins"/>
                        </a:rPr>
                        <a:t>separated</a:t>
                      </a:r>
                      <a:r>
                        <a:rPr lang="en-GB" sz="550" b="0" i="0" u="none" strike="noStrike" cap="none">
                          <a:solidFill>
                            <a:srgbClr val="010203"/>
                          </a:solidFill>
                          <a:latin typeface="Poppins"/>
                          <a:ea typeface="Poppins"/>
                          <a:cs typeface="Poppins"/>
                          <a:sym typeface="Poppins"/>
                        </a:rPr>
                        <a:t> from a liquid it has been mixed with. Liquid will pass through tiny holes in the filter (usually filter paper) and leave the solid on top of the filter.</a:t>
                      </a:r>
                      <a:endParaRPr/>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364150">
                <a:tc>
                  <a:txBody>
                    <a:bodyPr/>
                    <a:lstStyle/>
                    <a:p>
                      <a:pPr marL="0" marR="0" lvl="0" indent="0" algn="l" rtl="0">
                        <a:lnSpc>
                          <a:spcPct val="100000"/>
                        </a:lnSpc>
                        <a:spcBef>
                          <a:spcPts val="0"/>
                        </a:spcBef>
                        <a:spcAft>
                          <a:spcPts val="0"/>
                        </a:spcAft>
                        <a:buClr>
                          <a:srgbClr val="000000"/>
                        </a:buClr>
                        <a:buSzPts val="550"/>
                        <a:buFont typeface="Arial"/>
                        <a:buNone/>
                      </a:pPr>
                      <a:r>
                        <a:rPr lang="en-GB" sz="550" b="1" i="0" u="none" strike="noStrike" cap="none" dirty="0">
                          <a:solidFill>
                            <a:srgbClr val="010203"/>
                          </a:solidFill>
                          <a:latin typeface="Poppins"/>
                          <a:ea typeface="Poppins"/>
                          <a:cs typeface="Poppins"/>
                          <a:sym typeface="Poppins"/>
                        </a:rPr>
                        <a:t>Evaporating</a:t>
                      </a:r>
                      <a:r>
                        <a:rPr lang="en-GB" sz="550" b="0" i="0" u="none" strike="noStrike" cap="none" dirty="0">
                          <a:solidFill>
                            <a:srgbClr val="010203"/>
                          </a:solidFill>
                          <a:latin typeface="Poppins"/>
                          <a:ea typeface="Poppins"/>
                          <a:cs typeface="Poppins"/>
                          <a:sym typeface="Poppins"/>
                        </a:rPr>
                        <a:t> is a process by which solids can be </a:t>
                      </a:r>
                      <a:r>
                        <a:rPr lang="en-GB" sz="550" b="1" i="0" u="none" strike="noStrike" cap="none" dirty="0">
                          <a:solidFill>
                            <a:srgbClr val="010203"/>
                          </a:solidFill>
                          <a:latin typeface="Poppins"/>
                          <a:ea typeface="Poppins"/>
                          <a:cs typeface="Poppins"/>
                          <a:sym typeface="Poppins"/>
                        </a:rPr>
                        <a:t>separated</a:t>
                      </a:r>
                      <a:r>
                        <a:rPr lang="en-GB" sz="550" b="0" i="0" u="none" strike="noStrike" cap="none" dirty="0">
                          <a:solidFill>
                            <a:srgbClr val="010203"/>
                          </a:solidFill>
                          <a:latin typeface="Poppins"/>
                          <a:ea typeface="Poppins"/>
                          <a:cs typeface="Poppins"/>
                          <a:sym typeface="Poppins"/>
                        </a:rPr>
                        <a:t> from a liquid it has been </a:t>
                      </a:r>
                      <a:r>
                        <a:rPr lang="en-GB" sz="550" b="1" i="0" u="none" strike="noStrike" cap="none" dirty="0">
                          <a:solidFill>
                            <a:srgbClr val="010203"/>
                          </a:solidFill>
                          <a:latin typeface="Poppins"/>
                          <a:ea typeface="Poppins"/>
                          <a:cs typeface="Poppins"/>
                          <a:sym typeface="Poppins"/>
                        </a:rPr>
                        <a:t>dissolved</a:t>
                      </a:r>
                      <a:r>
                        <a:rPr lang="en-GB" sz="550" b="0" i="0" u="none" strike="noStrike" cap="none" dirty="0">
                          <a:solidFill>
                            <a:srgbClr val="010203"/>
                          </a:solidFill>
                          <a:latin typeface="Poppins"/>
                          <a:ea typeface="Poppins"/>
                          <a:cs typeface="Poppins"/>
                          <a:sym typeface="Poppins"/>
                        </a:rPr>
                        <a:t> in.  Heat is applied to the solution causing the liquid to </a:t>
                      </a:r>
                      <a:r>
                        <a:rPr lang="en-GB" sz="550" b="1" i="0" u="none" strike="noStrike" cap="none" dirty="0">
                          <a:solidFill>
                            <a:srgbClr val="010203"/>
                          </a:solidFill>
                          <a:latin typeface="Poppins"/>
                          <a:ea typeface="Poppins"/>
                          <a:cs typeface="Poppins"/>
                          <a:sym typeface="Poppins"/>
                        </a:rPr>
                        <a:t>change state </a:t>
                      </a:r>
                      <a:r>
                        <a:rPr lang="en-GB" sz="550" b="0" i="0" u="none" strike="noStrike" cap="none" dirty="0">
                          <a:solidFill>
                            <a:srgbClr val="010203"/>
                          </a:solidFill>
                          <a:latin typeface="Poppins"/>
                          <a:ea typeface="Poppins"/>
                          <a:cs typeface="Poppins"/>
                          <a:sym typeface="Poppins"/>
                        </a:rPr>
                        <a:t>into a gas, leaving behind the solid. </a:t>
                      </a:r>
                      <a:endParaRPr dirty="0"/>
                    </a:p>
                  </a:txBody>
                  <a:tcPr marL="36000" marR="36000" marT="36000" marB="360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bl>
          </a:graphicData>
        </a:graphic>
      </p:graphicFrame>
      <p:graphicFrame>
        <p:nvGraphicFramePr>
          <p:cNvPr id="132" name="Google Shape;132;p1"/>
          <p:cNvGraphicFramePr/>
          <p:nvPr/>
        </p:nvGraphicFramePr>
        <p:xfrm>
          <a:off x="4063039" y="2241503"/>
          <a:ext cx="1912325" cy="304770"/>
        </p:xfrm>
        <a:graphic>
          <a:graphicData uri="http://schemas.openxmlformats.org/drawingml/2006/table">
            <a:tbl>
              <a:tblPr>
                <a:noFill/>
                <a:tableStyleId>{B6CBF4FF-DD34-44EF-B2F7-64550EAD9C83}</a:tableStyleId>
              </a:tblPr>
              <a:tblGrid>
                <a:gridCol w="1912325">
                  <a:extLst>
                    <a:ext uri="{9D8B030D-6E8A-4147-A177-3AD203B41FA5}">
                      <a16:colId xmlns:a16="http://schemas.microsoft.com/office/drawing/2014/main" val="20000"/>
                    </a:ext>
                  </a:extLst>
                </a:gridCol>
              </a:tblGrid>
              <a:tr h="0">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a:latin typeface="Poppins"/>
                          <a:ea typeface="Poppins"/>
                          <a:cs typeface="Poppins"/>
                          <a:sym typeface="Poppins"/>
                        </a:rPr>
                        <a:t>A reversible change:</a:t>
                      </a:r>
                      <a:endParaRPr sz="800" b="1" u="none" strike="noStrike" cap="none">
                        <a:latin typeface="Poppins"/>
                        <a:ea typeface="Poppins"/>
                        <a:cs typeface="Poppins"/>
                        <a:sym typeface="Poppins"/>
                      </a:endParaRPr>
                    </a:p>
                  </a:txBody>
                  <a:tcPr marL="91425" marR="91425" marT="91425" marB="91425">
                    <a:lnL w="19050" cap="flat" cmpd="sng">
                      <a:solidFill>
                        <a:srgbClr val="660000"/>
                      </a:solidFill>
                      <a:prstDash val="solid"/>
                      <a:round/>
                      <a:headEnd type="none" w="sm" len="sm"/>
                      <a:tailEnd type="none" w="sm" len="sm"/>
                    </a:lnL>
                    <a:lnR w="19050" cap="flat" cmpd="sng">
                      <a:solidFill>
                        <a:srgbClr val="660000"/>
                      </a:solidFill>
                      <a:prstDash val="solid"/>
                      <a:round/>
                      <a:headEnd type="none" w="sm" len="sm"/>
                      <a:tailEnd type="none" w="sm" len="sm"/>
                    </a:lnR>
                    <a:lnT w="19050" cap="flat" cmpd="sng">
                      <a:solidFill>
                        <a:srgbClr val="660000"/>
                      </a:solidFill>
                      <a:prstDash val="solid"/>
                      <a:round/>
                      <a:headEnd type="none" w="sm" len="sm"/>
                      <a:tailEnd type="none" w="sm" len="sm"/>
                    </a:lnT>
                    <a:lnB w="19050" cap="flat" cmpd="sng">
                      <a:solidFill>
                        <a:srgbClr val="660000"/>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bl>
          </a:graphicData>
        </a:graphic>
      </p:graphicFrame>
      <p:graphicFrame>
        <p:nvGraphicFramePr>
          <p:cNvPr id="133" name="Google Shape;133;p1"/>
          <p:cNvGraphicFramePr/>
          <p:nvPr/>
        </p:nvGraphicFramePr>
        <p:xfrm>
          <a:off x="4226892" y="2619249"/>
          <a:ext cx="656350" cy="274290"/>
        </p:xfrm>
        <a:graphic>
          <a:graphicData uri="http://schemas.openxmlformats.org/drawingml/2006/table">
            <a:tbl>
              <a:tblPr>
                <a:noFill/>
                <a:tableStyleId>{B6CBF4FF-DD34-44EF-B2F7-64550EAD9C83}</a:tableStyleId>
              </a:tblPr>
              <a:tblGrid>
                <a:gridCol w="656350">
                  <a:extLst>
                    <a:ext uri="{9D8B030D-6E8A-4147-A177-3AD203B41FA5}">
                      <a16:colId xmlns:a16="http://schemas.microsoft.com/office/drawing/2014/main" val="20000"/>
                    </a:ext>
                  </a:extLst>
                </a:gridCol>
              </a:tblGrid>
              <a:tr h="0">
                <a:tc>
                  <a:txBody>
                    <a:bodyPr/>
                    <a:lstStyle/>
                    <a:p>
                      <a:pPr marL="0" marR="0" lvl="0" indent="0" algn="ctr" rtl="0">
                        <a:lnSpc>
                          <a:spcPct val="100000"/>
                        </a:lnSpc>
                        <a:spcBef>
                          <a:spcPts val="0"/>
                        </a:spcBef>
                        <a:spcAft>
                          <a:spcPts val="0"/>
                        </a:spcAft>
                        <a:buClr>
                          <a:srgbClr val="000000"/>
                        </a:buClr>
                        <a:buSzPts val="600"/>
                        <a:buFont typeface="Arial"/>
                        <a:buNone/>
                      </a:pPr>
                      <a:r>
                        <a:rPr lang="en-GB" sz="600" u="none" strike="noStrike" cap="none">
                          <a:latin typeface="Poppins"/>
                          <a:ea typeface="Poppins"/>
                          <a:cs typeface="Poppins"/>
                          <a:sym typeface="Poppins"/>
                        </a:rPr>
                        <a:t>Melting</a:t>
                      </a:r>
                      <a:endParaRPr sz="600" u="none" strike="noStrike" cap="none">
                        <a:latin typeface="Poppins"/>
                        <a:ea typeface="Poppins"/>
                        <a:cs typeface="Poppins"/>
                        <a:sym typeface="Poppins"/>
                      </a:endParaRPr>
                    </a:p>
                  </a:txBody>
                  <a:tcPr marL="91425" marR="91425" marT="91425" marB="91425">
                    <a:lnL w="19050" cap="flat" cmpd="sng">
                      <a:solidFill>
                        <a:srgbClr val="660000"/>
                      </a:solidFill>
                      <a:prstDash val="solid"/>
                      <a:round/>
                      <a:headEnd type="none" w="sm" len="sm"/>
                      <a:tailEnd type="none" w="sm" len="sm"/>
                    </a:lnL>
                    <a:lnR w="19050" cap="flat" cmpd="sng">
                      <a:solidFill>
                        <a:srgbClr val="660000"/>
                      </a:solidFill>
                      <a:prstDash val="solid"/>
                      <a:round/>
                      <a:headEnd type="none" w="sm" len="sm"/>
                      <a:tailEnd type="none" w="sm" len="sm"/>
                    </a:lnR>
                    <a:lnT w="19050" cap="flat" cmpd="sng">
                      <a:solidFill>
                        <a:srgbClr val="660000"/>
                      </a:solidFill>
                      <a:prstDash val="solid"/>
                      <a:round/>
                      <a:headEnd type="none" w="sm" len="sm"/>
                      <a:tailEnd type="none" w="sm" len="sm"/>
                    </a:lnT>
                    <a:lnB w="19050" cap="flat" cmpd="sng">
                      <a:solidFill>
                        <a:srgbClr val="660000"/>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bl>
          </a:graphicData>
        </a:graphic>
      </p:graphicFrame>
      <p:sp>
        <p:nvSpPr>
          <p:cNvPr id="134" name="Google Shape;134;p1"/>
          <p:cNvSpPr/>
          <p:nvPr/>
        </p:nvSpPr>
        <p:spPr>
          <a:xfrm>
            <a:off x="2660575" y="1268935"/>
            <a:ext cx="1059826" cy="880555"/>
          </a:xfrm>
          <a:prstGeom prst="rect">
            <a:avLst/>
          </a:prstGeom>
          <a:solidFill>
            <a:schemeClr val="dk1"/>
          </a:solidFill>
          <a:ln w="25400" cap="flat" cmpd="sng">
            <a:solidFill>
              <a:srgbClr val="750510"/>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GB" sz="1000" b="0" i="0" u="none" strike="noStrike" cap="none">
                <a:solidFill>
                  <a:schemeClr val="dk2"/>
                </a:solidFill>
                <a:latin typeface="Poppins"/>
                <a:ea typeface="Poppins"/>
                <a:cs typeface="Poppins"/>
                <a:sym typeface="Poppins"/>
              </a:rPr>
              <a:t>Particles in a solid.</a:t>
            </a:r>
            <a:endParaRPr/>
          </a:p>
        </p:txBody>
      </p:sp>
      <p:sp>
        <p:nvSpPr>
          <p:cNvPr id="135" name="Google Shape;135;p1"/>
          <p:cNvSpPr/>
          <p:nvPr/>
        </p:nvSpPr>
        <p:spPr>
          <a:xfrm>
            <a:off x="3789553" y="1268936"/>
            <a:ext cx="1059826" cy="880555"/>
          </a:xfrm>
          <a:prstGeom prst="rect">
            <a:avLst/>
          </a:prstGeom>
          <a:solidFill>
            <a:schemeClr val="dk1"/>
          </a:solidFill>
          <a:ln w="25400" cap="flat" cmpd="sng">
            <a:solidFill>
              <a:srgbClr val="750510"/>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GB" sz="1000" b="0" i="0" u="none" strike="noStrike" cap="none">
                <a:solidFill>
                  <a:schemeClr val="dk2"/>
                </a:solidFill>
                <a:latin typeface="Poppins"/>
                <a:ea typeface="Poppins"/>
                <a:cs typeface="Poppins"/>
                <a:sym typeface="Poppins"/>
              </a:rPr>
              <a:t>Particles in a liquid.</a:t>
            </a:r>
            <a:endParaRPr/>
          </a:p>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36" name="Google Shape;136;p1"/>
          <p:cNvSpPr/>
          <p:nvPr/>
        </p:nvSpPr>
        <p:spPr>
          <a:xfrm>
            <a:off x="4918531" y="1268935"/>
            <a:ext cx="1059826" cy="880555"/>
          </a:xfrm>
          <a:prstGeom prst="rect">
            <a:avLst/>
          </a:prstGeom>
          <a:solidFill>
            <a:schemeClr val="dk1"/>
          </a:solidFill>
          <a:ln w="25400" cap="flat" cmpd="sng">
            <a:solidFill>
              <a:srgbClr val="750510"/>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GB" sz="1000" b="0" i="0" u="none" strike="noStrike" cap="none">
                <a:solidFill>
                  <a:schemeClr val="dk2"/>
                </a:solidFill>
                <a:latin typeface="Poppins"/>
                <a:ea typeface="Poppins"/>
                <a:cs typeface="Poppins"/>
                <a:sym typeface="Poppins"/>
              </a:rPr>
              <a:t>Particles in a gas.</a:t>
            </a:r>
            <a:endParaRPr/>
          </a:p>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37" name="Google Shape;137;p1"/>
          <p:cNvPicPr preferRelativeResize="0"/>
          <p:nvPr/>
        </p:nvPicPr>
        <p:blipFill rotWithShape="1">
          <a:blip r:embed="rId3">
            <a:alphaModFix/>
          </a:blip>
          <a:srcRect l="44080" r="4098"/>
          <a:stretch/>
        </p:blipFill>
        <p:spPr>
          <a:xfrm>
            <a:off x="2895618" y="1614886"/>
            <a:ext cx="569139" cy="518770"/>
          </a:xfrm>
          <a:prstGeom prst="rect">
            <a:avLst/>
          </a:prstGeom>
          <a:noFill/>
          <a:ln>
            <a:noFill/>
          </a:ln>
        </p:spPr>
      </p:pic>
      <p:pic>
        <p:nvPicPr>
          <p:cNvPr id="138" name="Google Shape;138;p1"/>
          <p:cNvPicPr preferRelativeResize="0"/>
          <p:nvPr/>
        </p:nvPicPr>
        <p:blipFill rotWithShape="1">
          <a:blip r:embed="rId4">
            <a:alphaModFix/>
          </a:blip>
          <a:srcRect l="45181" r="4345"/>
          <a:stretch/>
        </p:blipFill>
        <p:spPr>
          <a:xfrm>
            <a:off x="4033617" y="1616165"/>
            <a:ext cx="571697" cy="524492"/>
          </a:xfrm>
          <a:prstGeom prst="rect">
            <a:avLst/>
          </a:prstGeom>
          <a:noFill/>
          <a:ln>
            <a:noFill/>
          </a:ln>
        </p:spPr>
      </p:pic>
      <p:pic>
        <p:nvPicPr>
          <p:cNvPr id="139" name="Google Shape;139;p1"/>
          <p:cNvPicPr preferRelativeResize="0"/>
          <p:nvPr/>
        </p:nvPicPr>
        <p:blipFill rotWithShape="1">
          <a:blip r:embed="rId5">
            <a:alphaModFix/>
          </a:blip>
          <a:srcRect l="42337"/>
          <a:stretch/>
        </p:blipFill>
        <p:spPr>
          <a:xfrm>
            <a:off x="5137984" y="1603465"/>
            <a:ext cx="620919" cy="524492"/>
          </a:xfrm>
          <a:prstGeom prst="rect">
            <a:avLst/>
          </a:prstGeom>
          <a:noFill/>
          <a:ln>
            <a:noFill/>
          </a:ln>
        </p:spPr>
      </p:pic>
      <p:sp>
        <p:nvSpPr>
          <p:cNvPr id="140" name="Google Shape;140;p1"/>
          <p:cNvSpPr/>
          <p:nvPr/>
        </p:nvSpPr>
        <p:spPr>
          <a:xfrm>
            <a:off x="2660575" y="2386833"/>
            <a:ext cx="1059826" cy="880555"/>
          </a:xfrm>
          <a:prstGeom prst="ellipse">
            <a:avLst/>
          </a:prstGeom>
          <a:solidFill>
            <a:schemeClr val="dk1"/>
          </a:solidFill>
          <a:ln w="25400" cap="flat" cmpd="sng">
            <a:solidFill>
              <a:srgbClr val="75051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41" name="Google Shape;141;p1"/>
          <p:cNvPicPr preferRelativeResize="0"/>
          <p:nvPr/>
        </p:nvPicPr>
        <p:blipFill rotWithShape="1">
          <a:blip r:embed="rId6">
            <a:alphaModFix/>
          </a:blip>
          <a:srcRect/>
          <a:stretch/>
        </p:blipFill>
        <p:spPr>
          <a:xfrm>
            <a:off x="2857128" y="2619249"/>
            <a:ext cx="666719" cy="444702"/>
          </a:xfrm>
          <a:prstGeom prst="rect">
            <a:avLst/>
          </a:prstGeom>
          <a:noFill/>
          <a:ln>
            <a:noFill/>
          </a:ln>
        </p:spPr>
      </p:pic>
      <p:sp>
        <p:nvSpPr>
          <p:cNvPr id="142" name="Google Shape;142;p1"/>
          <p:cNvSpPr/>
          <p:nvPr/>
        </p:nvSpPr>
        <p:spPr>
          <a:xfrm>
            <a:off x="4883244" y="2826026"/>
            <a:ext cx="1059826" cy="880555"/>
          </a:xfrm>
          <a:prstGeom prst="ellipse">
            <a:avLst/>
          </a:prstGeom>
          <a:solidFill>
            <a:schemeClr val="dk1"/>
          </a:solidFill>
          <a:ln w="25400" cap="flat" cmpd="sng">
            <a:solidFill>
              <a:srgbClr val="75051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43" name="Google Shape;143;p1"/>
          <p:cNvSpPr/>
          <p:nvPr/>
        </p:nvSpPr>
        <p:spPr>
          <a:xfrm>
            <a:off x="2694440" y="3504731"/>
            <a:ext cx="1059826" cy="880555"/>
          </a:xfrm>
          <a:prstGeom prst="ellipse">
            <a:avLst/>
          </a:prstGeom>
          <a:solidFill>
            <a:schemeClr val="dk1"/>
          </a:solidFill>
          <a:ln w="25400" cap="flat" cmpd="sng">
            <a:solidFill>
              <a:srgbClr val="75051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44" name="Google Shape;144;p1"/>
          <p:cNvSpPr/>
          <p:nvPr/>
        </p:nvSpPr>
        <p:spPr>
          <a:xfrm>
            <a:off x="4883244" y="3945008"/>
            <a:ext cx="1059826" cy="880555"/>
          </a:xfrm>
          <a:prstGeom prst="ellipse">
            <a:avLst/>
          </a:prstGeom>
          <a:solidFill>
            <a:schemeClr val="dk1"/>
          </a:solidFill>
          <a:ln w="25400" cap="flat" cmpd="sng">
            <a:solidFill>
              <a:srgbClr val="75051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45" name="Google Shape;145;p1"/>
          <p:cNvPicPr preferRelativeResize="0"/>
          <p:nvPr/>
        </p:nvPicPr>
        <p:blipFill rotWithShape="1">
          <a:blip r:embed="rId7">
            <a:alphaModFix/>
          </a:blip>
          <a:srcRect/>
          <a:stretch/>
        </p:blipFill>
        <p:spPr>
          <a:xfrm>
            <a:off x="5080526" y="3060233"/>
            <a:ext cx="665261" cy="443813"/>
          </a:xfrm>
          <a:prstGeom prst="rect">
            <a:avLst/>
          </a:prstGeom>
          <a:noFill/>
          <a:ln>
            <a:noFill/>
          </a:ln>
        </p:spPr>
      </p:pic>
      <p:pic>
        <p:nvPicPr>
          <p:cNvPr id="146" name="Google Shape;146;p1"/>
          <p:cNvPicPr preferRelativeResize="0"/>
          <p:nvPr/>
        </p:nvPicPr>
        <p:blipFill rotWithShape="1">
          <a:blip r:embed="rId8">
            <a:alphaModFix/>
          </a:blip>
          <a:srcRect/>
          <a:stretch/>
        </p:blipFill>
        <p:spPr>
          <a:xfrm>
            <a:off x="2893254" y="3726755"/>
            <a:ext cx="654642" cy="435634"/>
          </a:xfrm>
          <a:prstGeom prst="rect">
            <a:avLst/>
          </a:prstGeom>
          <a:noFill/>
          <a:ln>
            <a:noFill/>
          </a:ln>
        </p:spPr>
      </p:pic>
      <p:pic>
        <p:nvPicPr>
          <p:cNvPr id="147" name="Google Shape;147;p1"/>
          <p:cNvPicPr preferRelativeResize="0"/>
          <p:nvPr/>
        </p:nvPicPr>
        <p:blipFill rotWithShape="1">
          <a:blip r:embed="rId9">
            <a:alphaModFix/>
          </a:blip>
          <a:srcRect/>
          <a:stretch/>
        </p:blipFill>
        <p:spPr>
          <a:xfrm>
            <a:off x="5080526" y="4194197"/>
            <a:ext cx="674714" cy="377840"/>
          </a:xfrm>
          <a:prstGeom prst="rect">
            <a:avLst/>
          </a:prstGeom>
          <a:noFill/>
          <a:ln>
            <a:noFill/>
          </a:ln>
        </p:spPr>
      </p:pic>
      <p:cxnSp>
        <p:nvCxnSpPr>
          <p:cNvPr id="148" name="Google Shape;148;p1"/>
          <p:cNvCxnSpPr/>
          <p:nvPr/>
        </p:nvCxnSpPr>
        <p:spPr>
          <a:xfrm>
            <a:off x="3848100" y="2841600"/>
            <a:ext cx="959641" cy="308000"/>
          </a:xfrm>
          <a:prstGeom prst="straightConnector1">
            <a:avLst/>
          </a:prstGeom>
          <a:noFill/>
          <a:ln w="19050" cap="flat" cmpd="sng">
            <a:solidFill>
              <a:srgbClr val="750510"/>
            </a:solidFill>
            <a:prstDash val="solid"/>
            <a:round/>
            <a:headEnd type="none" w="sm" len="sm"/>
            <a:tailEnd type="triangle" w="med" len="med"/>
          </a:ln>
        </p:spPr>
      </p:cxnSp>
      <p:cxnSp>
        <p:nvCxnSpPr>
          <p:cNvPr id="149" name="Google Shape;149;p1"/>
          <p:cNvCxnSpPr/>
          <p:nvPr/>
        </p:nvCxnSpPr>
        <p:spPr>
          <a:xfrm>
            <a:off x="3823418" y="4008389"/>
            <a:ext cx="959641" cy="308000"/>
          </a:xfrm>
          <a:prstGeom prst="straightConnector1">
            <a:avLst/>
          </a:prstGeom>
          <a:noFill/>
          <a:ln w="19050" cap="flat" cmpd="sng">
            <a:solidFill>
              <a:srgbClr val="750510"/>
            </a:solidFill>
            <a:prstDash val="solid"/>
            <a:round/>
            <a:headEnd type="none" w="sm" len="sm"/>
            <a:tailEnd type="triangle" w="med" len="med"/>
          </a:ln>
        </p:spPr>
      </p:cxnSp>
      <p:cxnSp>
        <p:nvCxnSpPr>
          <p:cNvPr id="150" name="Google Shape;150;p1"/>
          <p:cNvCxnSpPr/>
          <p:nvPr/>
        </p:nvCxnSpPr>
        <p:spPr>
          <a:xfrm flipH="1">
            <a:off x="3813707" y="3392696"/>
            <a:ext cx="970896" cy="369111"/>
          </a:xfrm>
          <a:prstGeom prst="straightConnector1">
            <a:avLst/>
          </a:prstGeom>
          <a:noFill/>
          <a:ln w="19050" cap="flat" cmpd="sng">
            <a:solidFill>
              <a:srgbClr val="750510"/>
            </a:solidFill>
            <a:prstDash val="solid"/>
            <a:round/>
            <a:headEnd type="none" w="sm" len="sm"/>
            <a:tailEnd type="triangle" w="med" len="med"/>
          </a:ln>
        </p:spPr>
      </p:cxnSp>
      <p:graphicFrame>
        <p:nvGraphicFramePr>
          <p:cNvPr id="151" name="Google Shape;151;p1"/>
          <p:cNvGraphicFramePr/>
          <p:nvPr/>
        </p:nvGraphicFramePr>
        <p:xfrm>
          <a:off x="3709268" y="3183419"/>
          <a:ext cx="651975" cy="274290"/>
        </p:xfrm>
        <a:graphic>
          <a:graphicData uri="http://schemas.openxmlformats.org/drawingml/2006/table">
            <a:tbl>
              <a:tblPr>
                <a:noFill/>
                <a:tableStyleId>{B6CBF4FF-DD34-44EF-B2F7-64550EAD9C83}</a:tableStyleId>
              </a:tblPr>
              <a:tblGrid>
                <a:gridCol w="651975">
                  <a:extLst>
                    <a:ext uri="{9D8B030D-6E8A-4147-A177-3AD203B41FA5}">
                      <a16:colId xmlns:a16="http://schemas.microsoft.com/office/drawing/2014/main" val="20000"/>
                    </a:ext>
                  </a:extLst>
                </a:gridCol>
              </a:tblGrid>
              <a:tr h="0">
                <a:tc>
                  <a:txBody>
                    <a:bodyPr/>
                    <a:lstStyle/>
                    <a:p>
                      <a:pPr marL="0" marR="0" lvl="0" indent="0" algn="ctr" rtl="0">
                        <a:lnSpc>
                          <a:spcPct val="100000"/>
                        </a:lnSpc>
                        <a:spcBef>
                          <a:spcPts val="0"/>
                        </a:spcBef>
                        <a:spcAft>
                          <a:spcPts val="0"/>
                        </a:spcAft>
                        <a:buClr>
                          <a:srgbClr val="000000"/>
                        </a:buClr>
                        <a:buSzPts val="600"/>
                        <a:buFont typeface="Arial"/>
                        <a:buNone/>
                      </a:pPr>
                      <a:r>
                        <a:rPr lang="en-GB" sz="600" u="none" strike="noStrike" cap="none">
                          <a:latin typeface="Poppins"/>
                          <a:ea typeface="Poppins"/>
                          <a:cs typeface="Poppins"/>
                          <a:sym typeface="Poppins"/>
                        </a:rPr>
                        <a:t>Evaporating</a:t>
                      </a:r>
                      <a:endParaRPr sz="600" u="none" strike="noStrike" cap="none">
                        <a:latin typeface="Poppins"/>
                        <a:ea typeface="Poppins"/>
                        <a:cs typeface="Poppins"/>
                        <a:sym typeface="Poppins"/>
                      </a:endParaRPr>
                    </a:p>
                  </a:txBody>
                  <a:tcPr marL="91425" marR="91425" marT="91425" marB="91425">
                    <a:lnL w="19050" cap="flat" cmpd="sng">
                      <a:solidFill>
                        <a:srgbClr val="660000"/>
                      </a:solidFill>
                      <a:prstDash val="solid"/>
                      <a:round/>
                      <a:headEnd type="none" w="sm" len="sm"/>
                      <a:tailEnd type="none" w="sm" len="sm"/>
                    </a:lnL>
                    <a:lnR w="19050" cap="flat" cmpd="sng">
                      <a:solidFill>
                        <a:srgbClr val="660000"/>
                      </a:solidFill>
                      <a:prstDash val="solid"/>
                      <a:round/>
                      <a:headEnd type="none" w="sm" len="sm"/>
                      <a:tailEnd type="none" w="sm" len="sm"/>
                    </a:lnR>
                    <a:lnT w="19050" cap="flat" cmpd="sng">
                      <a:solidFill>
                        <a:srgbClr val="660000"/>
                      </a:solidFill>
                      <a:prstDash val="solid"/>
                      <a:round/>
                      <a:headEnd type="none" w="sm" len="sm"/>
                      <a:tailEnd type="none" w="sm" len="sm"/>
                    </a:lnT>
                    <a:lnB w="19050" cap="flat" cmpd="sng">
                      <a:solidFill>
                        <a:srgbClr val="660000"/>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bl>
          </a:graphicData>
        </a:graphic>
      </p:graphicFrame>
      <p:graphicFrame>
        <p:nvGraphicFramePr>
          <p:cNvPr id="152" name="Google Shape;152;p1"/>
          <p:cNvGraphicFramePr/>
          <p:nvPr/>
        </p:nvGraphicFramePr>
        <p:xfrm>
          <a:off x="4231262" y="3807427"/>
          <a:ext cx="651975" cy="274290"/>
        </p:xfrm>
        <a:graphic>
          <a:graphicData uri="http://schemas.openxmlformats.org/drawingml/2006/table">
            <a:tbl>
              <a:tblPr>
                <a:noFill/>
                <a:tableStyleId>{B6CBF4FF-DD34-44EF-B2F7-64550EAD9C83}</a:tableStyleId>
              </a:tblPr>
              <a:tblGrid>
                <a:gridCol w="651975">
                  <a:extLst>
                    <a:ext uri="{9D8B030D-6E8A-4147-A177-3AD203B41FA5}">
                      <a16:colId xmlns:a16="http://schemas.microsoft.com/office/drawing/2014/main" val="20000"/>
                    </a:ext>
                  </a:extLst>
                </a:gridCol>
              </a:tblGrid>
              <a:tr h="0">
                <a:tc>
                  <a:txBody>
                    <a:bodyPr/>
                    <a:lstStyle/>
                    <a:p>
                      <a:pPr marL="0" marR="0" lvl="0" indent="0" algn="ctr" rtl="0">
                        <a:lnSpc>
                          <a:spcPct val="100000"/>
                        </a:lnSpc>
                        <a:spcBef>
                          <a:spcPts val="0"/>
                        </a:spcBef>
                        <a:spcAft>
                          <a:spcPts val="0"/>
                        </a:spcAft>
                        <a:buClr>
                          <a:srgbClr val="000000"/>
                        </a:buClr>
                        <a:buSzPts val="600"/>
                        <a:buFont typeface="Arial"/>
                        <a:buNone/>
                      </a:pPr>
                      <a:r>
                        <a:rPr lang="en-GB" sz="600" u="none" strike="noStrike" cap="none">
                          <a:latin typeface="Poppins"/>
                          <a:ea typeface="Poppins"/>
                          <a:cs typeface="Poppins"/>
                          <a:sym typeface="Poppins"/>
                        </a:rPr>
                        <a:t>Condensing</a:t>
                      </a:r>
                      <a:endParaRPr sz="600" u="none" strike="noStrike" cap="none">
                        <a:latin typeface="Poppins"/>
                        <a:ea typeface="Poppins"/>
                        <a:cs typeface="Poppins"/>
                        <a:sym typeface="Poppins"/>
                      </a:endParaRPr>
                    </a:p>
                  </a:txBody>
                  <a:tcPr marL="91425" marR="91425" marT="91425" marB="91425">
                    <a:lnL w="19050" cap="flat" cmpd="sng">
                      <a:solidFill>
                        <a:srgbClr val="660000"/>
                      </a:solidFill>
                      <a:prstDash val="solid"/>
                      <a:round/>
                      <a:headEnd type="none" w="sm" len="sm"/>
                      <a:tailEnd type="none" w="sm" len="sm"/>
                    </a:lnL>
                    <a:lnR w="19050" cap="flat" cmpd="sng">
                      <a:solidFill>
                        <a:srgbClr val="660000"/>
                      </a:solidFill>
                      <a:prstDash val="solid"/>
                      <a:round/>
                      <a:headEnd type="none" w="sm" len="sm"/>
                      <a:tailEnd type="none" w="sm" len="sm"/>
                    </a:lnR>
                    <a:lnT w="19050" cap="flat" cmpd="sng">
                      <a:solidFill>
                        <a:srgbClr val="660000"/>
                      </a:solidFill>
                      <a:prstDash val="solid"/>
                      <a:round/>
                      <a:headEnd type="none" w="sm" len="sm"/>
                      <a:tailEnd type="none" w="sm" len="sm"/>
                    </a:lnT>
                    <a:lnB w="19050" cap="flat" cmpd="sng">
                      <a:solidFill>
                        <a:srgbClr val="660000"/>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bl>
          </a:graphicData>
        </a:graphic>
      </p:graphicFrame>
      <p:pic>
        <p:nvPicPr>
          <p:cNvPr id="153" name="Google Shape;153;p1"/>
          <p:cNvPicPr preferRelativeResize="0"/>
          <p:nvPr/>
        </p:nvPicPr>
        <p:blipFill rotWithShape="1">
          <a:blip r:embed="rId10">
            <a:alphaModFix/>
          </a:blip>
          <a:srcRect l="3250" t="31175" r="3250" b="32106"/>
          <a:stretch/>
        </p:blipFill>
        <p:spPr>
          <a:xfrm>
            <a:off x="4477893" y="317937"/>
            <a:ext cx="1382834" cy="724090"/>
          </a:xfrm>
          <a:prstGeom prst="rect">
            <a:avLst/>
          </a:prstGeom>
          <a:noFill/>
          <a:ln w="12700" cap="flat" cmpd="sng">
            <a:solidFill>
              <a:srgbClr val="750510"/>
            </a:solidFill>
            <a:prstDash val="solid"/>
            <a:round/>
            <a:headEnd type="none" w="sm" len="sm"/>
            <a:tailEnd type="none" w="sm" len="sm"/>
          </a:ln>
        </p:spPr>
      </p:pic>
      <p:graphicFrame>
        <p:nvGraphicFramePr>
          <p:cNvPr id="154" name="Google Shape;154;p1"/>
          <p:cNvGraphicFramePr/>
          <p:nvPr/>
        </p:nvGraphicFramePr>
        <p:xfrm>
          <a:off x="4724101" y="995520"/>
          <a:ext cx="885200" cy="163440"/>
        </p:xfrm>
        <a:graphic>
          <a:graphicData uri="http://schemas.openxmlformats.org/drawingml/2006/table">
            <a:tbl>
              <a:tblPr>
                <a:noFill/>
                <a:tableStyleId>{B6CBF4FF-DD34-44EF-B2F7-64550EAD9C83}</a:tableStyleId>
              </a:tblPr>
              <a:tblGrid>
                <a:gridCol w="885200">
                  <a:extLst>
                    <a:ext uri="{9D8B030D-6E8A-4147-A177-3AD203B41FA5}">
                      <a16:colId xmlns:a16="http://schemas.microsoft.com/office/drawing/2014/main" val="20000"/>
                    </a:ext>
                  </a:extLst>
                </a:gridCol>
              </a:tblGrid>
              <a:tr h="0">
                <a:tc>
                  <a:txBody>
                    <a:bodyPr/>
                    <a:lstStyle/>
                    <a:p>
                      <a:pPr marL="0" marR="0" lvl="0" indent="0" algn="ctr" rtl="0">
                        <a:lnSpc>
                          <a:spcPct val="100000"/>
                        </a:lnSpc>
                        <a:spcBef>
                          <a:spcPts val="0"/>
                        </a:spcBef>
                        <a:spcAft>
                          <a:spcPts val="0"/>
                        </a:spcAft>
                        <a:buClr>
                          <a:srgbClr val="000000"/>
                        </a:buClr>
                        <a:buSzPts val="600"/>
                        <a:buFont typeface="Arial"/>
                        <a:buNone/>
                      </a:pPr>
                      <a:r>
                        <a:rPr lang="en-GB" sz="600" u="none" strike="noStrike" cap="none">
                          <a:latin typeface="Poppins"/>
                          <a:ea typeface="Poppins"/>
                          <a:cs typeface="Poppins"/>
                          <a:sym typeface="Poppins"/>
                        </a:rPr>
                        <a:t>Sieve</a:t>
                      </a:r>
                      <a:endParaRPr sz="600" u="none" strike="noStrike" cap="none">
                        <a:latin typeface="Poppins"/>
                        <a:ea typeface="Poppins"/>
                        <a:cs typeface="Poppins"/>
                        <a:sym typeface="Poppins"/>
                      </a:endParaRPr>
                    </a:p>
                  </a:txBody>
                  <a:tcPr marL="36000" marR="36000" marT="36000" marB="36000">
                    <a:lnL w="19050" cap="flat" cmpd="sng">
                      <a:solidFill>
                        <a:srgbClr val="660000"/>
                      </a:solidFill>
                      <a:prstDash val="solid"/>
                      <a:round/>
                      <a:headEnd type="none" w="sm" len="sm"/>
                      <a:tailEnd type="none" w="sm" len="sm"/>
                    </a:lnL>
                    <a:lnR w="19050" cap="flat" cmpd="sng">
                      <a:solidFill>
                        <a:srgbClr val="660000"/>
                      </a:solidFill>
                      <a:prstDash val="solid"/>
                      <a:round/>
                      <a:headEnd type="none" w="sm" len="sm"/>
                      <a:tailEnd type="none" w="sm" len="sm"/>
                    </a:lnR>
                    <a:lnT w="19050" cap="flat" cmpd="sng">
                      <a:solidFill>
                        <a:srgbClr val="660000"/>
                      </a:solidFill>
                      <a:prstDash val="solid"/>
                      <a:round/>
                      <a:headEnd type="none" w="sm" len="sm"/>
                      <a:tailEnd type="none" w="sm" len="sm"/>
                    </a:lnT>
                    <a:lnB w="19050" cap="flat" cmpd="sng">
                      <a:solidFill>
                        <a:srgbClr val="660000"/>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bl>
          </a:graphicData>
        </a:graphic>
      </p:graphicFrame>
      <p:pic>
        <p:nvPicPr>
          <p:cNvPr id="155" name="Google Shape;155;p1"/>
          <p:cNvPicPr preferRelativeResize="0"/>
          <p:nvPr/>
        </p:nvPicPr>
        <p:blipFill rotWithShape="1">
          <a:blip r:embed="rId11">
            <a:alphaModFix/>
          </a:blip>
          <a:srcRect l="2593" t="4651" r="2593" b="36195"/>
          <a:stretch/>
        </p:blipFill>
        <p:spPr>
          <a:xfrm>
            <a:off x="5972156" y="317937"/>
            <a:ext cx="1160592" cy="724090"/>
          </a:xfrm>
          <a:prstGeom prst="rect">
            <a:avLst/>
          </a:prstGeom>
          <a:noFill/>
          <a:ln w="12700" cap="flat" cmpd="sng">
            <a:solidFill>
              <a:srgbClr val="750510"/>
            </a:solidFill>
            <a:prstDash val="solid"/>
            <a:round/>
            <a:headEnd type="none" w="sm" len="sm"/>
            <a:tailEnd type="none" w="sm" len="sm"/>
          </a:ln>
        </p:spPr>
      </p:pic>
      <p:graphicFrame>
        <p:nvGraphicFramePr>
          <p:cNvPr id="156" name="Google Shape;156;p1"/>
          <p:cNvGraphicFramePr/>
          <p:nvPr/>
        </p:nvGraphicFramePr>
        <p:xfrm>
          <a:off x="6106935" y="997179"/>
          <a:ext cx="885200" cy="163440"/>
        </p:xfrm>
        <a:graphic>
          <a:graphicData uri="http://schemas.openxmlformats.org/drawingml/2006/table">
            <a:tbl>
              <a:tblPr>
                <a:noFill/>
                <a:tableStyleId>{B6CBF4FF-DD34-44EF-B2F7-64550EAD9C83}</a:tableStyleId>
              </a:tblPr>
              <a:tblGrid>
                <a:gridCol w="885200">
                  <a:extLst>
                    <a:ext uri="{9D8B030D-6E8A-4147-A177-3AD203B41FA5}">
                      <a16:colId xmlns:a16="http://schemas.microsoft.com/office/drawing/2014/main" val="20000"/>
                    </a:ext>
                  </a:extLst>
                </a:gridCol>
              </a:tblGrid>
              <a:tr h="0">
                <a:tc>
                  <a:txBody>
                    <a:bodyPr/>
                    <a:lstStyle/>
                    <a:p>
                      <a:pPr marL="0" marR="0" lvl="0" indent="0" algn="ctr" rtl="0">
                        <a:lnSpc>
                          <a:spcPct val="100000"/>
                        </a:lnSpc>
                        <a:spcBef>
                          <a:spcPts val="0"/>
                        </a:spcBef>
                        <a:spcAft>
                          <a:spcPts val="0"/>
                        </a:spcAft>
                        <a:buClr>
                          <a:srgbClr val="000000"/>
                        </a:buClr>
                        <a:buSzPts val="600"/>
                        <a:buFont typeface="Arial"/>
                        <a:buNone/>
                      </a:pPr>
                      <a:r>
                        <a:rPr lang="en-GB" sz="600" u="none" strike="noStrike" cap="none">
                          <a:latin typeface="Poppins"/>
                          <a:ea typeface="Poppins"/>
                          <a:cs typeface="Poppins"/>
                          <a:sym typeface="Poppins"/>
                        </a:rPr>
                        <a:t>Filter Paper</a:t>
                      </a:r>
                      <a:endParaRPr sz="600" u="none" strike="noStrike" cap="none">
                        <a:latin typeface="Poppins"/>
                        <a:ea typeface="Poppins"/>
                        <a:cs typeface="Poppins"/>
                        <a:sym typeface="Poppins"/>
                      </a:endParaRPr>
                    </a:p>
                  </a:txBody>
                  <a:tcPr marL="36000" marR="36000" marT="36000" marB="36000">
                    <a:lnL w="19050" cap="flat" cmpd="sng">
                      <a:solidFill>
                        <a:srgbClr val="660000"/>
                      </a:solidFill>
                      <a:prstDash val="solid"/>
                      <a:round/>
                      <a:headEnd type="none" w="sm" len="sm"/>
                      <a:tailEnd type="none" w="sm" len="sm"/>
                    </a:lnL>
                    <a:lnR w="19050" cap="flat" cmpd="sng">
                      <a:solidFill>
                        <a:srgbClr val="660000"/>
                      </a:solidFill>
                      <a:prstDash val="solid"/>
                      <a:round/>
                      <a:headEnd type="none" w="sm" len="sm"/>
                      <a:tailEnd type="none" w="sm" len="sm"/>
                    </a:lnR>
                    <a:lnT w="19050" cap="flat" cmpd="sng">
                      <a:solidFill>
                        <a:srgbClr val="660000"/>
                      </a:solidFill>
                      <a:prstDash val="solid"/>
                      <a:round/>
                      <a:headEnd type="none" w="sm" len="sm"/>
                      <a:tailEnd type="none" w="sm" len="sm"/>
                    </a:lnT>
                    <a:lnB w="19050" cap="flat" cmpd="sng">
                      <a:solidFill>
                        <a:srgbClr val="660000"/>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bl>
          </a:graphicData>
        </a:graphic>
      </p:graphicFrame>
      <p:pic>
        <p:nvPicPr>
          <p:cNvPr id="157" name="Google Shape;157;p1"/>
          <p:cNvPicPr preferRelativeResize="0"/>
          <p:nvPr/>
        </p:nvPicPr>
        <p:blipFill rotWithShape="1">
          <a:blip r:embed="rId12">
            <a:alphaModFix/>
          </a:blip>
          <a:srcRect/>
          <a:stretch/>
        </p:blipFill>
        <p:spPr>
          <a:xfrm>
            <a:off x="7241453" y="317937"/>
            <a:ext cx="1089745" cy="724090"/>
          </a:xfrm>
          <a:prstGeom prst="rect">
            <a:avLst/>
          </a:prstGeom>
          <a:noFill/>
          <a:ln w="12700" cap="flat" cmpd="sng">
            <a:solidFill>
              <a:srgbClr val="750510"/>
            </a:solidFill>
            <a:prstDash val="solid"/>
            <a:round/>
            <a:headEnd type="none" w="sm" len="sm"/>
            <a:tailEnd type="none" w="sm" len="sm"/>
          </a:ln>
        </p:spPr>
      </p:pic>
      <p:graphicFrame>
        <p:nvGraphicFramePr>
          <p:cNvPr id="158" name="Google Shape;158;p1"/>
          <p:cNvGraphicFramePr/>
          <p:nvPr/>
        </p:nvGraphicFramePr>
        <p:xfrm>
          <a:off x="7271755" y="995520"/>
          <a:ext cx="1029150" cy="163450"/>
        </p:xfrm>
        <a:graphic>
          <a:graphicData uri="http://schemas.openxmlformats.org/drawingml/2006/table">
            <a:tbl>
              <a:tblPr>
                <a:noFill/>
                <a:tableStyleId>{B6CBF4FF-DD34-44EF-B2F7-64550EAD9C83}</a:tableStyleId>
              </a:tblPr>
              <a:tblGrid>
                <a:gridCol w="1029150">
                  <a:extLst>
                    <a:ext uri="{9D8B030D-6E8A-4147-A177-3AD203B41FA5}">
                      <a16:colId xmlns:a16="http://schemas.microsoft.com/office/drawing/2014/main" val="20000"/>
                    </a:ext>
                  </a:extLst>
                </a:gridCol>
              </a:tblGrid>
              <a:tr h="163450">
                <a:tc>
                  <a:txBody>
                    <a:bodyPr/>
                    <a:lstStyle/>
                    <a:p>
                      <a:pPr marL="0" marR="0" lvl="0" indent="0" algn="ctr" rtl="0">
                        <a:lnSpc>
                          <a:spcPct val="100000"/>
                        </a:lnSpc>
                        <a:spcBef>
                          <a:spcPts val="0"/>
                        </a:spcBef>
                        <a:spcAft>
                          <a:spcPts val="0"/>
                        </a:spcAft>
                        <a:buClr>
                          <a:srgbClr val="000000"/>
                        </a:buClr>
                        <a:buSzPts val="500"/>
                        <a:buFont typeface="Arial"/>
                        <a:buNone/>
                      </a:pPr>
                      <a:r>
                        <a:rPr lang="en-GB" sz="500" u="none" strike="noStrike" cap="none">
                          <a:latin typeface="Poppins"/>
                          <a:ea typeface="Poppins"/>
                          <a:cs typeface="Poppins"/>
                          <a:sym typeface="Poppins"/>
                        </a:rPr>
                        <a:t>Burning wood – irreversible.</a:t>
                      </a:r>
                      <a:endParaRPr sz="500" u="none" strike="noStrike" cap="none">
                        <a:latin typeface="Poppins"/>
                        <a:ea typeface="Poppins"/>
                        <a:cs typeface="Poppins"/>
                        <a:sym typeface="Poppins"/>
                      </a:endParaRPr>
                    </a:p>
                  </a:txBody>
                  <a:tcPr marL="36000" marR="36000" marT="36000" marB="36000">
                    <a:lnL w="19050" cap="flat" cmpd="sng">
                      <a:solidFill>
                        <a:srgbClr val="660000"/>
                      </a:solidFill>
                      <a:prstDash val="solid"/>
                      <a:round/>
                      <a:headEnd type="none" w="sm" len="sm"/>
                      <a:tailEnd type="none" w="sm" len="sm"/>
                    </a:lnL>
                    <a:lnR w="19050" cap="flat" cmpd="sng">
                      <a:solidFill>
                        <a:srgbClr val="660000"/>
                      </a:solidFill>
                      <a:prstDash val="solid"/>
                      <a:round/>
                      <a:headEnd type="none" w="sm" len="sm"/>
                      <a:tailEnd type="none" w="sm" len="sm"/>
                    </a:lnR>
                    <a:lnT w="19050" cap="flat" cmpd="sng">
                      <a:solidFill>
                        <a:srgbClr val="660000"/>
                      </a:solidFill>
                      <a:prstDash val="solid"/>
                      <a:round/>
                      <a:headEnd type="none" w="sm" len="sm"/>
                      <a:tailEnd type="none" w="sm" len="sm"/>
                    </a:lnT>
                    <a:lnB w="19050" cap="flat" cmpd="sng">
                      <a:solidFill>
                        <a:srgbClr val="660000"/>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bl>
          </a:graphicData>
        </a:graphic>
      </p:graphicFrame>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618</Words>
  <Application>Microsoft Macintosh PowerPoint</Application>
  <PresentationFormat>On-screen Show (16:9)</PresentationFormat>
  <Paragraphs>46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Poppins</vt:lpstr>
      <vt:lpstr>Nunito</vt:lpstr>
      <vt:lpstr>Calibri</vt:lpstr>
      <vt:lpstr>Arial</vt:lpstr>
      <vt:lpstr>Shift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Wakeman</dc:creator>
  <cp:lastModifiedBy>Mr M McDermott</cp:lastModifiedBy>
  <cp:revision>5</cp:revision>
  <dcterms:modified xsi:type="dcterms:W3CDTF">2022-01-23T19:52:05Z</dcterms:modified>
</cp:coreProperties>
</file>