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ipwYegevKHnS7zvIJEloU9rNQE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633A260-3AD3-472D-BCA9-4F47C516FBCE}">
  <a:tblStyle styleId="{A633A260-3AD3-472D-BCA9-4F47C516FBC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024DD53-9248-4E1B-84A9-1D25E28F9F01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customXml" Target="../customXml/item3.xml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773280043"/>
              </p:ext>
            </p:extLst>
          </p:nvPr>
        </p:nvGraphicFramePr>
        <p:xfrm>
          <a:off x="510884" y="264083"/>
          <a:ext cx="2215900" cy="825225"/>
        </p:xfrm>
        <a:graphic>
          <a:graphicData uri="http://schemas.openxmlformats.org/drawingml/2006/table">
            <a:tbl>
              <a:tblPr>
                <a:noFill/>
                <a:tableStyleId>{A633A260-3AD3-472D-BCA9-4F47C516FBCE}</a:tableStyleId>
              </a:tblPr>
              <a:tblGrid>
                <a:gridCol w="221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3209483158"/>
              </p:ext>
            </p:extLst>
          </p:nvPr>
        </p:nvGraphicFramePr>
        <p:xfrm>
          <a:off x="256122" y="1165498"/>
          <a:ext cx="2799825" cy="3621300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890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9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9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35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425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can make an object:</a:t>
                      </a:r>
                      <a:endParaRPr sz="75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Start to move, stop moving, change direction, change its shape, move faster or move more slowly.</a:t>
                      </a:r>
                      <a:endParaRPr sz="75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620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Mass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how much matter is inside an object.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It is measured in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kilograms (kg).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Weight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how strongly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pulling an object down. It is measured in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newtons (N).</a:t>
                      </a:r>
                      <a:endParaRPr sz="75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620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Moon has a smaller mass than Earth so the gravitational pull on the Moon is smaller than it is on Earth.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Jupiter has a greater mass than Earth so the gravitational pull on Jupiter is stronger than on Earth.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Isaac Newton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Isaac Newton is famously thought to have developed his theory of </a:t>
                      </a:r>
                      <a:r>
                        <a:rPr lang="en-GB" sz="75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r>
                        <a:rPr lang="en-GB" sz="75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when he saw an apple fall to the ground from an apple tree.</a:t>
                      </a:r>
                      <a:endParaRPr sz="75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00"/>
                        <a:buFont typeface="Arial"/>
                        <a:buNone/>
                      </a:pPr>
                      <a:endParaRPr sz="75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3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resistance 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air resistance 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 forms of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5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156" y="264091"/>
          <a:ext cx="2860300" cy="278775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71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6004632" y="264090"/>
          <a:ext cx="2860300" cy="4522750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939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4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forces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Pushes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pulls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gravity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pulling force exerted by the Earth (or anything else which has mass).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Earth’s gravitational pull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pull that Earth exerts on an object, pulling it towards Earth’s centre.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weight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measure of the force of gravity on an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mass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measure of how much matter is inside an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5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force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that acts between two surfaces or objects that are moving, or trying to move, across each other.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air resistance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type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caused by air pushing against any moving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resistance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type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friction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caused by water pushing against any moving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buoyancy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upward force that a liquid applies to objects.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streamlined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an object is shaped to minimise the effects of air or water resistance.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1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mechanism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Parts which work together in a machine. E.g.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pulleys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gears and levers.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4" name="Google Shape;134;p1"/>
          <p:cNvGraphicFramePr/>
          <p:nvPr/>
        </p:nvGraphicFramePr>
        <p:xfrm>
          <a:off x="3100145" y="3621000"/>
          <a:ext cx="1441600" cy="278775"/>
        </p:xfrm>
        <a:graphic>
          <a:graphicData uri="http://schemas.openxmlformats.org/drawingml/2006/table">
            <a:tbl>
              <a:tblPr>
                <a:noFill/>
                <a:tableStyleId>{2024DD53-9248-4E1B-84A9-1D25E28F9F01}</a:tableStyleId>
              </a:tblPr>
              <a:tblGrid>
                <a:gridCol w="3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Figures and Scientists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 t="13843" r="67427" b="8"/>
          <a:stretch/>
        </p:blipFill>
        <p:spPr>
          <a:xfrm>
            <a:off x="3140900" y="2656563"/>
            <a:ext cx="1228499" cy="825225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4">
            <a:alphaModFix/>
          </a:blip>
          <a:srcRect t="8836" b="9189"/>
          <a:stretch/>
        </p:blipFill>
        <p:spPr>
          <a:xfrm>
            <a:off x="4866575" y="810449"/>
            <a:ext cx="980525" cy="13460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5">
            <a:alphaModFix/>
          </a:blip>
          <a:srcRect t="8925"/>
          <a:stretch/>
        </p:blipFill>
        <p:spPr>
          <a:xfrm>
            <a:off x="4866575" y="2163274"/>
            <a:ext cx="980525" cy="149547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 t="9697" b="20484"/>
          <a:stretch/>
        </p:blipFill>
        <p:spPr>
          <a:xfrm>
            <a:off x="4866575" y="3658750"/>
            <a:ext cx="980525" cy="114317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00153" y="3915861"/>
            <a:ext cx="1441587" cy="81089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"/>
          <p:cNvSpPr txBox="1"/>
          <p:nvPr/>
        </p:nvSpPr>
        <p:spPr>
          <a:xfrm>
            <a:off x="3206699" y="4654175"/>
            <a:ext cx="1228500" cy="261600"/>
          </a:xfrm>
          <a:prstGeom prst="rect">
            <a:avLst/>
          </a:prstGeom>
          <a:solidFill>
            <a:srgbClr val="F9CB9C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5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Isaac Newton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1"/>
          <p:cNvPicPr preferRelativeResize="0"/>
          <p:nvPr/>
        </p:nvPicPr>
        <p:blipFill rotWithShape="1">
          <a:blip r:embed="rId3">
            <a:alphaModFix/>
          </a:blip>
          <a:srcRect l="67427"/>
          <a:stretch/>
        </p:blipFill>
        <p:spPr>
          <a:xfrm>
            <a:off x="3140900" y="1802150"/>
            <a:ext cx="1228499" cy="854425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3">
            <a:alphaModFix/>
          </a:blip>
          <a:srcRect l="34568" r="34657"/>
          <a:stretch/>
        </p:blipFill>
        <p:spPr>
          <a:xfrm>
            <a:off x="3140900" y="831329"/>
            <a:ext cx="1228499" cy="974596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0CC71F7233847A39E9BF15540C3F1" ma:contentTypeVersion="15" ma:contentTypeDescription="Create a new document." ma:contentTypeScope="" ma:versionID="f025c9716be27abe2f31e4608f532636">
  <xsd:schema xmlns:xsd="http://www.w3.org/2001/XMLSchema" xmlns:xs="http://www.w3.org/2001/XMLSchema" xmlns:p="http://schemas.microsoft.com/office/2006/metadata/properties" xmlns:ns2="37ccbf89-e7d6-40ec-8e02-49f15b607096" xmlns:ns3="a2962110-a4b6-4e3e-b00f-3160574af530" targetNamespace="http://schemas.microsoft.com/office/2006/metadata/properties" ma:root="true" ma:fieldsID="7b5ca8eea48ed2781c38d866b12fa330" ns2:_="" ns3:_="">
    <xsd:import namespace="37ccbf89-e7d6-40ec-8e02-49f15b607096"/>
    <xsd:import namespace="a2962110-a4b6-4e3e-b00f-3160574af5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cbf89-e7d6-40ec-8e02-49f15b6070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05e2516-b241-419f-91e8-51a64b40db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62110-a4b6-4e3e-b00f-3160574af53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cb51cd7-8106-4afe-a02c-2523004e9f31}" ma:internalName="TaxCatchAll" ma:showField="CatchAllData" ma:web="a2962110-a4b6-4e3e-b00f-3160574af5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ccbf89-e7d6-40ec-8e02-49f15b607096">
      <Terms xmlns="http://schemas.microsoft.com/office/infopath/2007/PartnerControls"/>
    </lcf76f155ced4ddcb4097134ff3c332f>
    <TaxCatchAll xmlns="a2962110-a4b6-4e3e-b00f-3160574af530" xsi:nil="true"/>
  </documentManagement>
</p:properties>
</file>

<file path=customXml/itemProps1.xml><?xml version="1.0" encoding="utf-8"?>
<ds:datastoreItem xmlns:ds="http://schemas.openxmlformats.org/officeDocument/2006/customXml" ds:itemID="{6D34ADAC-7AAE-4C21-BA35-F860DE65E50F}"/>
</file>

<file path=customXml/itemProps2.xml><?xml version="1.0" encoding="utf-8"?>
<ds:datastoreItem xmlns:ds="http://schemas.openxmlformats.org/officeDocument/2006/customXml" ds:itemID="{22C6FBD7-2761-478E-922D-1A1E2652864D}"/>
</file>

<file path=customXml/itemProps3.xml><?xml version="1.0" encoding="utf-8"?>
<ds:datastoreItem xmlns:ds="http://schemas.openxmlformats.org/officeDocument/2006/customXml" ds:itemID="{4C426C1A-EB76-49BA-9C17-2A672A42865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Macintosh PowerPoint</Application>
  <PresentationFormat>On-screen Show (16:9)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0x0101007CF0CC71F7233847A39E9BF15540C3F1</vt:lpwstr>
  </property>
  <property fmtid="{D5CDD505-2E9C-101B-9397-08002B2CF9AE}" pid="3" name="Order">
    <vt:r8>12800</vt:r8>
  </property>
</Properties>
</file>