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144000" cy="5143500" type="screen16x9"/>
  <p:notesSz cx="6799263" cy="9929813"/>
  <p:embeddedFontLst>
    <p:embeddedFont>
      <p:font typeface="Nunito" pitchFamily="2" charset="0"/>
      <p:regular r:id="rId7"/>
      <p:bold r:id="rId8"/>
      <p:italic r:id="rId9"/>
      <p:boldItalic r:id="rId10"/>
    </p:embeddedFont>
    <p:embeddedFont>
      <p:font typeface="Poppins" panose="00000500000000000000" pitchFamily="2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0510"/>
    <a:srgbClr val="01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336033-F3A5-4D97-A303-F952824FF17F}" v="1" dt="2025-03-18T13:46:26.253"/>
  </p1510:revLst>
</p1510:revInfo>
</file>

<file path=ppt/tableStyles.xml><?xml version="1.0" encoding="utf-8"?>
<a:tblStyleLst xmlns:a="http://schemas.openxmlformats.org/drawingml/2006/main" def="{81FF4611-ADEB-4ADC-BD57-D68C523B5CF7}">
  <a:tblStyle styleId="{81FF4611-ADEB-4ADC-BD57-D68C523B5C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86EF2AD-28BF-445D-8FF3-06641EEAE72F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38" d="100"/>
          <a:sy n="138" d="100"/>
        </p:scale>
        <p:origin x="8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Withams (St Oswald's CE Primary School)" userId="464af6cc-62aa-4591-927a-1b391d6fd77e" providerId="ADAL" clId="{A4718372-F8B6-43E6-AD38-63475F47D90D}"/>
    <pc:docChg chg="modSld">
      <pc:chgData name="Lucy Withams (St Oswald's CE Primary School)" userId="464af6cc-62aa-4591-927a-1b391d6fd77e" providerId="ADAL" clId="{A4718372-F8B6-43E6-AD38-63475F47D90D}" dt="2024-03-21T16:02:07.325" v="0" actId="27107"/>
      <pc:docMkLst>
        <pc:docMk/>
      </pc:docMkLst>
      <pc:sldChg chg="modSp mod">
        <pc:chgData name="Lucy Withams (St Oswald's CE Primary School)" userId="464af6cc-62aa-4591-927a-1b391d6fd77e" providerId="ADAL" clId="{A4718372-F8B6-43E6-AD38-63475F47D90D}" dt="2024-03-21T16:02:07.325" v="0" actId="27107"/>
        <pc:sldMkLst>
          <pc:docMk/>
          <pc:sldMk cId="0" sldId="256"/>
        </pc:sldMkLst>
      </pc:sldChg>
    </pc:docChg>
  </pc:docChgLst>
  <pc:docChgLst>
    <pc:chgData name="Lucy Withams (St Oswald's)" userId="464af6cc-62aa-4591-927a-1b391d6fd77e" providerId="ADAL" clId="{25336033-F3A5-4D97-A303-F952824FF17F}"/>
    <pc:docChg chg="modSld modNotesMaster">
      <pc:chgData name="Lucy Withams (St Oswald's)" userId="464af6cc-62aa-4591-927a-1b391d6fd77e" providerId="ADAL" clId="{25336033-F3A5-4D97-A303-F952824FF17F}" dt="2025-03-18T13:46:48.909" v="3" actId="27107"/>
      <pc:docMkLst>
        <pc:docMk/>
      </pc:docMkLst>
      <pc:sldChg chg="modSp mod modNotes">
        <pc:chgData name="Lucy Withams (St Oswald's)" userId="464af6cc-62aa-4591-927a-1b391d6fd77e" providerId="ADAL" clId="{25336033-F3A5-4D97-A303-F952824FF17F}" dt="2025-03-18T13:46:48.909" v="3" actId="27107"/>
        <pc:sldMkLst>
          <pc:docMk/>
          <pc:sldMk cId="0" sldId="256"/>
        </pc:sldMkLst>
        <pc:graphicFrameChg chg="modGraphic">
          <ac:chgData name="Lucy Withams (St Oswald's)" userId="464af6cc-62aa-4591-927a-1b391d6fd77e" providerId="ADAL" clId="{25336033-F3A5-4D97-A303-F952824FF17F}" dt="2025-03-18T13:46:48.909" v="3" actId="27107"/>
          <ac:graphicFrameMkLst>
            <pc:docMk/>
            <pc:sldMk cId="0" sldId="256"/>
            <ac:graphicFrameMk id="128" creationId="{00000000-0000-0000-0000-000000000000}"/>
          </ac:graphicFrameMkLst>
        </pc:graphicFrameChg>
        <pc:graphicFrameChg chg="modGraphic">
          <ac:chgData name="Lucy Withams (St Oswald's)" userId="464af6cc-62aa-4591-927a-1b391d6fd77e" providerId="ADAL" clId="{25336033-F3A5-4D97-A303-F952824FF17F}" dt="2025-03-18T13:46:13.024" v="1" actId="20577"/>
          <ac:graphicFrameMkLst>
            <pc:docMk/>
            <pc:sldMk cId="0" sldId="256"/>
            <ac:graphicFrameMk id="132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3"/>
          <p:cNvGraphicFramePr/>
          <p:nvPr>
            <p:extLst>
              <p:ext uri="{D42A27DB-BD31-4B8C-83A1-F6EECF244321}">
                <p14:modId xmlns:p14="http://schemas.microsoft.com/office/powerpoint/2010/main" val="2912734044"/>
              </p:ext>
            </p:extLst>
          </p:nvPr>
        </p:nvGraphicFramePr>
        <p:xfrm>
          <a:off x="6047509" y="1260680"/>
          <a:ext cx="2688416" cy="3779492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96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33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asexual </a:t>
                      </a:r>
                      <a:b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One parent is needed to create an offspring, which is an exact copy of the parent.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8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fertilise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action of fusing the male and female sex cells in order to develop an egg. 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5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gestation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length of a pregnancy.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31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life cycle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journey of changes that take place throughout the life of a living thing including birth, growing up and </a:t>
                      </a: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85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metamorphosis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An abrupt and obvious change in the structure of an animal’s body and their behaviour.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pollination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transfer of pollen to a stigma to allow </a:t>
                      </a: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fertilisation</a:t>
                      </a: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process of new living things being made.</a:t>
                      </a: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82603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sexual </a:t>
                      </a:r>
                      <a:b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Two parents are needed to make offspring which are similar but not identical to either parent.</a:t>
                      </a: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713749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eggs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Birds, reptiles and some mammals</a:t>
                      </a:r>
                      <a:r>
                        <a:rPr lang="en-GB" sz="700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 give birth to eggs which continue to gestate, outside the body. 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54621"/>
                  </a:ext>
                </a:extLst>
              </a:tr>
            </a:tbl>
          </a:graphicData>
        </a:graphic>
      </p:graphicFrame>
      <p:graphicFrame>
        <p:nvGraphicFramePr>
          <p:cNvPr id="131" name="Google Shape;131;p13"/>
          <p:cNvGraphicFramePr/>
          <p:nvPr>
            <p:extLst>
              <p:ext uri="{D42A27DB-BD31-4B8C-83A1-F6EECF244321}">
                <p14:modId xmlns:p14="http://schemas.microsoft.com/office/powerpoint/2010/main" val="3851043382"/>
              </p:ext>
            </p:extLst>
          </p:nvPr>
        </p:nvGraphicFramePr>
        <p:xfrm>
          <a:off x="546929" y="268077"/>
          <a:ext cx="3174650" cy="880555"/>
        </p:xfrm>
        <a:graphic>
          <a:graphicData uri="http://schemas.openxmlformats.org/drawingml/2006/table">
            <a:tbl>
              <a:tblPr>
                <a:noFill/>
                <a:tableStyleId>{E86EF2AD-28BF-445D-8FF3-06641EEAE72F}</a:tableStyleId>
              </a:tblPr>
              <a:tblGrid>
                <a:gridCol w="317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 Knowledge Organiser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GB" sz="1000" b="1" baseline="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things and their habitats</a:t>
                      </a:r>
                      <a:endParaRPr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2" name="Google Shape;132;p13"/>
          <p:cNvGraphicFramePr/>
          <p:nvPr>
            <p:extLst>
              <p:ext uri="{D42A27DB-BD31-4B8C-83A1-F6EECF244321}">
                <p14:modId xmlns:p14="http://schemas.microsoft.com/office/powerpoint/2010/main" val="2929394305"/>
              </p:ext>
            </p:extLst>
          </p:nvPr>
        </p:nvGraphicFramePr>
        <p:xfrm>
          <a:off x="290025" y="1260680"/>
          <a:ext cx="2306850" cy="3817209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230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713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Knowledge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834">
                <a:tc>
                  <a:txBody>
                    <a:bodyPr/>
                    <a:lstStyle/>
                    <a:p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Humans develop inside their mothers and are dependent on their parents for many years until they are old enough to look after themselves.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Amphibians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such as frogs are laid in eggs then, once hatched, go through many changes until they become an adult.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50" dirty="0">
                        <a:ln>
                          <a:noFill/>
                        </a:ln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Some animals, such as butterflies, go through </a:t>
                      </a: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metamorphosis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to become an adult</a:t>
                      </a:r>
                      <a:endParaRPr lang="en-GB" sz="550" dirty="0"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50" dirty="0">
                        <a:ln>
                          <a:noFill/>
                        </a:ln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4391491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Birds are hatched from </a:t>
                      </a: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eggs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and are looked after by their parents until they are able to live independently.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510569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Some living things, such as plants, contain both the male and female sex cells called</a:t>
                      </a:r>
                      <a:r>
                        <a:rPr lang="en-GB" sz="550" b="0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</a:t>
                      </a:r>
                      <a:r>
                        <a:rPr lang="en-GB" sz="550" b="1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gametes</a:t>
                      </a:r>
                      <a:r>
                        <a:rPr lang="en-GB" sz="550" b="0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.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. In others, such as humans, they contain either the male or female sex cell.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64177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Mammals use sexual reproduction to produce their offspring.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male sex cell, called the sperm, fertilises the female sex cells.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fertilised cell divides into different cells and will form a baby with a beating heart.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baby will grow inside the female until the end of the gestation period when the baby is born.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550" b="0" i="0" u="none" strike="noStrike" cap="none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Arial"/>
                        <a:cs typeface="Poppins" panose="020B0604020202020204" charset="0"/>
                        <a:sym typeface="Arial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57235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Most plants contain both the male sex cell (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pollen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) and female sex cell (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ovules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), but most plants can’t 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fertilise</a:t>
                      </a:r>
                      <a:b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themselves. Wind and insects help to transfer pollen to a different plant. The pollen from the stamen of one plant is transferred to the stigma of another. The pollen then travels down a tube through  the style and fuses with an ovule.</a:t>
                      </a:r>
                      <a:endParaRPr lang="en-GB" sz="55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0405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Some plants, such as strawberry plants, potatoes, spider plants and daffodils use 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asexual reproduction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 to create a new plant. They are identical to the parent plant.</a:t>
                      </a:r>
                      <a:endParaRPr lang="en-GB" sz="55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0715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236" t="12019" r="3223" b="14049"/>
          <a:stretch/>
        </p:blipFill>
        <p:spPr>
          <a:xfrm>
            <a:off x="2708137" y="1260680"/>
            <a:ext cx="3228110" cy="1909355"/>
          </a:xfrm>
          <a:prstGeom prst="rect">
            <a:avLst/>
          </a:prstGeom>
        </p:spPr>
      </p:pic>
      <p:graphicFrame>
        <p:nvGraphicFramePr>
          <p:cNvPr id="12" name="Google Shape;133;p13"/>
          <p:cNvGraphicFramePr/>
          <p:nvPr>
            <p:extLst>
              <p:ext uri="{D42A27DB-BD31-4B8C-83A1-F6EECF244321}">
                <p14:modId xmlns:p14="http://schemas.microsoft.com/office/powerpoint/2010/main" val="3767224856"/>
              </p:ext>
            </p:extLst>
          </p:nvPr>
        </p:nvGraphicFramePr>
        <p:xfrm>
          <a:off x="2749741" y="3077844"/>
          <a:ext cx="1912313" cy="30477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191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Poppins" panose="020B0604020202020204" charset="0"/>
                          <a:cs typeface="Poppins" panose="020B0604020202020204" charset="0"/>
                        </a:rPr>
                        <a:t>Anatomy</a:t>
                      </a:r>
                      <a:r>
                        <a:rPr lang="en-GB" sz="800" baseline="0" dirty="0">
                          <a:latin typeface="Poppins" panose="020B0604020202020204" charset="0"/>
                          <a:cs typeface="Poppins" panose="020B0604020202020204" charset="0"/>
                        </a:rPr>
                        <a:t> of a flowering plant.</a:t>
                      </a:r>
                      <a:endParaRPr sz="8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59" y="3382614"/>
            <a:ext cx="1720273" cy="1290205"/>
          </a:xfrm>
          <a:prstGeom prst="rect">
            <a:avLst/>
          </a:prstGeom>
        </p:spPr>
      </p:pic>
      <p:graphicFrame>
        <p:nvGraphicFramePr>
          <p:cNvPr id="14" name="Google Shape;133;p13"/>
          <p:cNvGraphicFramePr/>
          <p:nvPr>
            <p:extLst>
              <p:ext uri="{D42A27DB-BD31-4B8C-83A1-F6EECF244321}">
                <p14:modId xmlns:p14="http://schemas.microsoft.com/office/powerpoint/2010/main" val="1503493949"/>
              </p:ext>
            </p:extLst>
          </p:nvPr>
        </p:nvGraphicFramePr>
        <p:xfrm>
          <a:off x="2749740" y="4582047"/>
          <a:ext cx="1912313" cy="30477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191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Poppins" panose="020B0604020202020204" charset="0"/>
                          <a:cs typeface="Poppins" panose="020B0604020202020204" charset="0"/>
                        </a:rPr>
                        <a:t>Frogspawn</a:t>
                      </a:r>
                      <a:r>
                        <a:rPr lang="en-GB" sz="800" baseline="0" dirty="0">
                          <a:latin typeface="Poppins" panose="020B0604020202020204" charset="0"/>
                          <a:cs typeface="Poppins" panose="020B0604020202020204" charset="0"/>
                        </a:rPr>
                        <a:t> (eggs laid by a frog)</a:t>
                      </a:r>
                      <a:endParaRPr sz="8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8072" y="3382614"/>
            <a:ext cx="1185000" cy="791210"/>
          </a:xfrm>
          <a:prstGeom prst="rect">
            <a:avLst/>
          </a:prstGeom>
        </p:spPr>
      </p:pic>
      <p:graphicFrame>
        <p:nvGraphicFramePr>
          <p:cNvPr id="16" name="Google Shape;133;p13"/>
          <p:cNvGraphicFramePr/>
          <p:nvPr>
            <p:extLst>
              <p:ext uri="{D42A27DB-BD31-4B8C-83A1-F6EECF244321}">
                <p14:modId xmlns:p14="http://schemas.microsoft.com/office/powerpoint/2010/main" val="237031852"/>
              </p:ext>
            </p:extLst>
          </p:nvPr>
        </p:nvGraphicFramePr>
        <p:xfrm>
          <a:off x="4907970" y="4072399"/>
          <a:ext cx="885204" cy="36573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Chicks hatched from bird eggs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2053" y="361525"/>
            <a:ext cx="1171269" cy="710570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3071" y="361525"/>
            <a:ext cx="1066675" cy="710570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9495" y="361525"/>
            <a:ext cx="1276360" cy="718869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graphicFrame>
        <p:nvGraphicFramePr>
          <p:cNvPr id="20" name="Google Shape;133;p13"/>
          <p:cNvGraphicFramePr/>
          <p:nvPr>
            <p:extLst>
              <p:ext uri="{D42A27DB-BD31-4B8C-83A1-F6EECF244321}">
                <p14:modId xmlns:p14="http://schemas.microsoft.com/office/powerpoint/2010/main" val="3267592293"/>
              </p:ext>
            </p:extLst>
          </p:nvPr>
        </p:nvGraphicFramePr>
        <p:xfrm>
          <a:off x="4807741" y="995520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Caterpillar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Google Shape;133;p13"/>
          <p:cNvGraphicFramePr/>
          <p:nvPr>
            <p:extLst>
              <p:ext uri="{D42A27DB-BD31-4B8C-83A1-F6EECF244321}">
                <p14:modId xmlns:p14="http://schemas.microsoft.com/office/powerpoint/2010/main" val="1996527682"/>
              </p:ext>
            </p:extLst>
          </p:nvPr>
        </p:nvGraphicFramePr>
        <p:xfrm>
          <a:off x="6047509" y="995520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Chrysalis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Google Shape;133;p13"/>
          <p:cNvGraphicFramePr/>
          <p:nvPr>
            <p:extLst>
              <p:ext uri="{D42A27DB-BD31-4B8C-83A1-F6EECF244321}">
                <p14:modId xmlns:p14="http://schemas.microsoft.com/office/powerpoint/2010/main" val="2336657602"/>
              </p:ext>
            </p:extLst>
          </p:nvPr>
        </p:nvGraphicFramePr>
        <p:xfrm>
          <a:off x="7315073" y="990375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Butterfly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ccbf89-e7d6-40ec-8e02-49f15b607096">
      <Terms xmlns="http://schemas.microsoft.com/office/infopath/2007/PartnerControls"/>
    </lcf76f155ced4ddcb4097134ff3c332f>
    <TaxCatchAll xmlns="a2962110-a4b6-4e3e-b00f-3160574af53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0CC71F7233847A39E9BF15540C3F1" ma:contentTypeVersion="15" ma:contentTypeDescription="Create a new document." ma:contentTypeScope="" ma:versionID="f025c9716be27abe2f31e4608f532636">
  <xsd:schema xmlns:xsd="http://www.w3.org/2001/XMLSchema" xmlns:xs="http://www.w3.org/2001/XMLSchema" xmlns:p="http://schemas.microsoft.com/office/2006/metadata/properties" xmlns:ns2="37ccbf89-e7d6-40ec-8e02-49f15b607096" xmlns:ns3="a2962110-a4b6-4e3e-b00f-3160574af530" targetNamespace="http://schemas.microsoft.com/office/2006/metadata/properties" ma:root="true" ma:fieldsID="7b5ca8eea48ed2781c38d866b12fa330" ns2:_="" ns3:_="">
    <xsd:import namespace="37ccbf89-e7d6-40ec-8e02-49f15b607096"/>
    <xsd:import namespace="a2962110-a4b6-4e3e-b00f-3160574af5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cbf89-e7d6-40ec-8e02-49f15b6070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05e2516-b241-419f-91e8-51a64b40db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62110-a4b6-4e3e-b00f-3160574af53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cb51cd7-8106-4afe-a02c-2523004e9f31}" ma:internalName="TaxCatchAll" ma:showField="CatchAllData" ma:web="a2962110-a4b6-4e3e-b00f-3160574af5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D9AF5D-D95F-4288-8C70-5C29C908FAD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21A6D2-E917-40D9-AD45-059AFE28D57E}">
  <ds:schemaRefs>
    <ds:schemaRef ds:uri="http://www.w3.org/XML/1998/namespace"/>
    <ds:schemaRef ds:uri="http://schemas.microsoft.com/office/2006/metadata/properties"/>
    <ds:schemaRef ds:uri="http://purl.org/dc/elements/1.1/"/>
    <ds:schemaRef ds:uri="37ccbf89-e7d6-40ec-8e02-49f15b607096"/>
    <ds:schemaRef ds:uri="http://schemas.microsoft.com/office/infopath/2007/PartnerControls"/>
    <ds:schemaRef ds:uri="a2962110-a4b6-4e3e-b00f-3160574af530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50360C7-CF4B-441D-BF52-F9D0AE137F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ccbf89-e7d6-40ec-8e02-49f15b607096"/>
    <ds:schemaRef ds:uri="a2962110-a4b6-4e3e-b00f-3160574af5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471</Words>
  <Application>Microsoft Office PowerPoint</Application>
  <PresentationFormat>On-screen Show (16:9)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Poppins</vt:lpstr>
      <vt:lpstr>Calibri</vt:lpstr>
      <vt:lpstr>Nunito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M. Wakeman</dc:creator>
  <cp:lastModifiedBy>Lucy Withams (St Oswald's)</cp:lastModifiedBy>
  <cp:revision>9</cp:revision>
  <cp:lastPrinted>2025-03-18T13:46:44Z</cp:lastPrinted>
  <dcterms:modified xsi:type="dcterms:W3CDTF">2025-03-18T13:46:57Z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0x0101007CF0CC71F7233847A39E9BF15540C3F1</vt:lpwstr>
  </property>
  <property fmtid="{D5CDD505-2E9C-101B-9397-08002B2CF9AE}" pid="3" name="Order">
    <vt:r8>12600</vt:r8>
  </property>
  <property fmtid="{D5CDD505-2E9C-101B-9397-08002B2CF9AE}" pid="4" name="MediaServiceImageTags">
    <vt:lpwstr/>
  </property>
</Properties>
</file>