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hRWvlABsb0gJV4DLOhdprZwBXQQ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E36A830-01F2-450A-B46B-6C8C7C1FF85E}">
  <a:tblStyle styleId="{7E36A830-01F2-450A-B46B-6C8C7C1FF85E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3A2CF1F3-712D-4765-8D70-3CF4ADCD05F0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867887698"/>
              </p:ext>
            </p:extLst>
          </p:nvPr>
        </p:nvGraphicFramePr>
        <p:xfrm>
          <a:off x="445994" y="264065"/>
          <a:ext cx="2232300" cy="825225"/>
        </p:xfrm>
        <a:graphic>
          <a:graphicData uri="http://schemas.openxmlformats.org/drawingml/2006/table">
            <a:tbl>
              <a:tblPr>
                <a:noFill/>
                <a:tableStyleId>{7E36A830-01F2-450A-B46B-6C8C7C1FF85E}</a:tableStyleId>
              </a:tblPr>
              <a:tblGrid>
                <a:gridCol w="2232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Earth </a:t>
                      </a: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Space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5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>
            <p:extLst>
              <p:ext uri="{D42A27DB-BD31-4B8C-83A1-F6EECF244321}">
                <p14:modId xmlns:p14="http://schemas.microsoft.com/office/powerpoint/2010/main" val="2105122264"/>
              </p:ext>
            </p:extLst>
          </p:nvPr>
        </p:nvGraphicFramePr>
        <p:xfrm>
          <a:off x="226472" y="1151625"/>
          <a:ext cx="2817125" cy="3565980"/>
        </p:xfrm>
        <a:graphic>
          <a:graphicData uri="http://schemas.openxmlformats.org/drawingml/2006/table">
            <a:tbl>
              <a:tblPr>
                <a:noFill/>
                <a:tableStyleId>{3A2CF1F3-712D-4765-8D70-3CF4ADCD05F0}</a:tableStyleId>
              </a:tblPr>
              <a:tblGrid>
                <a:gridCol w="2817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2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509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Mercury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Venus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Earth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Mars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are rocky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planets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They are mostly made up of metal and rock.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Jupiter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Saturn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Uranus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Neptune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are mostly made up of gases (helium and hydrogen) although they do have cores made up of rock and metal.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7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Moon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orbits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Earth in an oval- shaped path while spinning on its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axis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At various times in a month, the Moon appears to be different shapes. This is because as the Moon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rotates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70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around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Earth,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Sun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lights up different parts of it.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25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Earth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rotates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(spins) on its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axis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It does a full rotation once in every 24 hours. At the same time that Earth is rotating, it is also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orbiting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(revolving) around the Sun. It takes a little more than 365 days to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orbit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the Sun. </a:t>
                      </a:r>
                      <a:endParaRPr sz="700" b="1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724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Daytime occurs when the side of Earth is facing towards the Sun. Night occurs when the side of Earth is facing away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from the Sun.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26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work and ideas of many astronomers (such as Copernicus and Kepler) combined over many years before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idea of the heliocentric model was developed. Galileo’s work on gravity allowed astronomers   to understand how planets stayed in orbit.</a:t>
                      </a:r>
                      <a:endParaRPr sz="700" b="1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094031" y="264091"/>
          <a:ext cx="2875300" cy="278775"/>
        </p:xfrm>
        <a:graphic>
          <a:graphicData uri="http://schemas.openxmlformats.org/drawingml/2006/table">
            <a:tbl>
              <a:tblPr>
                <a:noFill/>
                <a:tableStyleId>{3A2CF1F3-712D-4765-8D70-3CF4ADCD05F0}</a:tableStyleId>
              </a:tblPr>
              <a:tblGrid>
                <a:gridCol w="72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53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2657285709"/>
              </p:ext>
            </p:extLst>
          </p:nvPr>
        </p:nvGraphicFramePr>
        <p:xfrm>
          <a:off x="6007372" y="264065"/>
          <a:ext cx="2888725" cy="4547505"/>
        </p:xfrm>
        <a:graphic>
          <a:graphicData uri="http://schemas.openxmlformats.org/drawingml/2006/table">
            <a:tbl>
              <a:tblPr>
                <a:noFill/>
                <a:tableStyleId>{3A2CF1F3-712D-4765-8D70-3CF4ADCD05F0}</a:tableStyleId>
              </a:tblPr>
              <a:tblGrid>
                <a:gridCol w="7609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7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041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</a:t>
                      </a: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un</a:t>
                      </a: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huge star that </a:t>
                      </a:r>
                      <a:r>
                        <a:rPr lang="en-GB" sz="70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Earth </a:t>
                      </a: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and the other planets in our solar system orbit around.</a:t>
                      </a:r>
                      <a:endParaRPr sz="7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star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giant ball of gas held together by its own gravity.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oon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natural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satellite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which orbits Earth or other planets.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planet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large object, round or nearly round, that orbits a star.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spherical bodies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Astronomical objects shaped like spheres.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satellite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Any object or body in space that orbits something else.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orbit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move in a regular, repeating curved path around another object.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rotate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To spin. E.g. Earth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rotates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on its own axis.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axis</a:t>
                      </a:r>
                      <a:endParaRPr sz="7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 imaginary line that a body rotates around. E.g. Earth’s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axis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(imaginary line) runs from the North Pole to the South Pole.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geocentric model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 belief people used to have that other planets and the Sun orbited around Earth.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heliocentric model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structure of the Solar System where the planets orbit around the Sun.</a:t>
                      </a:r>
                      <a:endParaRPr sz="700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6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astronomer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Someone who studies or is an expert in astronomy (space science).</a:t>
                      </a: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952200" y="605600"/>
            <a:ext cx="1239600" cy="278700"/>
          </a:xfrm>
          <a:prstGeom prst="rect">
            <a:avLst/>
          </a:prstGeom>
          <a:solidFill>
            <a:srgbClr val="F9CB9C"/>
          </a:solidFill>
          <a:ln w="9525" cap="flat" cmpd="sng">
            <a:solidFill>
              <a:srgbClr val="66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The Solar System</a:t>
            </a:r>
            <a:endParaRPr sz="12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34" name="Google Shape;134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35" name="Google Shape;135;p1"/>
          <p:cNvGraphicFramePr/>
          <p:nvPr/>
        </p:nvGraphicFramePr>
        <p:xfrm>
          <a:off x="3094020" y="3761025"/>
          <a:ext cx="2869125" cy="278775"/>
        </p:xfrm>
        <a:graphic>
          <a:graphicData uri="http://schemas.openxmlformats.org/drawingml/2006/table">
            <a:tbl>
              <a:tblPr>
                <a:noFill/>
                <a:tableStyleId>{3A2CF1F3-712D-4765-8D70-3CF4ADCD05F0}</a:tableStyleId>
              </a:tblPr>
              <a:tblGrid>
                <a:gridCol w="836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2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Figures and Scientists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136" name="Google Shape;136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94034" y="803854"/>
            <a:ext cx="2875303" cy="13341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71760" y="2180857"/>
            <a:ext cx="1591388" cy="1544839"/>
          </a:xfrm>
          <a:prstGeom prst="rect">
            <a:avLst/>
          </a:prstGeom>
          <a:noFill/>
          <a:ln>
            <a:noFill/>
          </a:ln>
        </p:spPr>
      </p:pic>
      <p:sp>
        <p:nvSpPr>
          <p:cNvPr id="138" name="Google Shape;138;p1"/>
          <p:cNvSpPr txBox="1"/>
          <p:nvPr/>
        </p:nvSpPr>
        <p:spPr>
          <a:xfrm>
            <a:off x="3087850" y="2681852"/>
            <a:ext cx="1239600" cy="278700"/>
          </a:xfrm>
          <a:prstGeom prst="rect">
            <a:avLst/>
          </a:prstGeom>
          <a:solidFill>
            <a:srgbClr val="F9CB9C"/>
          </a:solidFill>
          <a:ln w="9525" cap="flat" cmpd="sng">
            <a:solidFill>
              <a:srgbClr val="66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Phases of </a:t>
            </a:r>
            <a:r>
              <a:rPr lang="en-GB" sz="800" b="1">
                <a:latin typeface="Poppins"/>
                <a:ea typeface="Poppins"/>
                <a:cs typeface="Poppins"/>
                <a:sym typeface="Poppins"/>
              </a:rPr>
              <a:t>T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he </a:t>
            </a:r>
            <a:r>
              <a:rPr lang="en-GB" sz="800" b="1">
                <a:latin typeface="Poppins"/>
                <a:ea typeface="Poppins"/>
                <a:cs typeface="Poppins"/>
                <a:sym typeface="Poppins"/>
              </a:rPr>
              <a:t>M</a:t>
            </a:r>
            <a:r>
              <a:rPr lang="en-GB" sz="8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oon</a:t>
            </a:r>
            <a:endParaRPr sz="12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9" name="Google Shape;13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221663" y="4068802"/>
            <a:ext cx="695715" cy="680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314406" y="4093706"/>
            <a:ext cx="495211" cy="680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5027483" y="4192551"/>
            <a:ext cx="935665" cy="526312"/>
          </a:xfrm>
          <a:prstGeom prst="rect">
            <a:avLst/>
          </a:prstGeom>
          <a:noFill/>
          <a:ln>
            <a:noFill/>
          </a:ln>
        </p:spPr>
      </p:pic>
      <p:sp>
        <p:nvSpPr>
          <p:cNvPr id="142" name="Google Shape;142;p1"/>
          <p:cNvSpPr txBox="1"/>
          <p:nvPr/>
        </p:nvSpPr>
        <p:spPr>
          <a:xfrm>
            <a:off x="3020783" y="4747860"/>
            <a:ext cx="123966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Nicolaus Copernicus</a:t>
            </a:r>
            <a:endParaRPr sz="10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3" name="Google Shape;143;p1"/>
          <p:cNvSpPr txBox="1"/>
          <p:nvPr/>
        </p:nvSpPr>
        <p:spPr>
          <a:xfrm>
            <a:off x="4094873" y="4747860"/>
            <a:ext cx="123966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Johannes Kepler</a:t>
            </a:r>
            <a:endParaRPr sz="10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144" name="Google Shape;144;p1"/>
          <p:cNvSpPr txBox="1"/>
          <p:nvPr/>
        </p:nvSpPr>
        <p:spPr>
          <a:xfrm>
            <a:off x="5051745" y="4737470"/>
            <a:ext cx="935665" cy="2154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00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Galileo Galilei</a:t>
            </a:r>
            <a:endParaRPr sz="1000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442</Words>
  <Application>Microsoft Macintosh PowerPoint</Application>
  <PresentationFormat>On-screen Show (16:9)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4</cp:revision>
  <dcterms:modified xsi:type="dcterms:W3CDTF">2022-01-23T19:50:21Z</dcterms:modified>
</cp:coreProperties>
</file>