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9144000" cy="5143500" type="screen16x9"/>
  <p:notesSz cx="6881813" cy="10002838"/>
  <p:embeddedFontLst>
    <p:embeddedFont>
      <p:font typeface="Calibri" panose="020F0502020204030204" pitchFamily="34" charset="0"/>
      <p:regular r:id="rId4"/>
      <p:bold r:id="rId5"/>
      <p:italic r:id="rId6"/>
      <p:boldItalic r:id="rId7"/>
    </p:embeddedFont>
    <p:embeddedFont>
      <p:font typeface="Nunito" pitchFamily="2" charset="77"/>
      <p:regular r:id="rId8"/>
      <p:bold r:id="rId9"/>
      <p:italic r:id="rId10"/>
      <p:boldItalic r:id="rId11"/>
    </p:embeddedFont>
    <p:embeddedFont>
      <p:font typeface="Poppins" pitchFamily="2" charset="77"/>
      <p:regular r:id="rId12"/>
      <p:bold r:id="rId13"/>
      <p:italic r:id="rId14"/>
      <p:boldItalic r:id="rId1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go="http://customooxmlschemas.google.com/" r:id="rId16" roundtripDataSignature="AMtx7mi7c2dawhtt7EkGPcD35JveFEOBn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43A015C5-5F78-4913-8AF0-651222FB4D52}">
  <a:tblStyle styleId="{43A015C5-5F78-4913-8AF0-651222FB4D52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  <a:tblStyle styleId="{066BE4BE-C385-41AB-89B0-6E5C15D99E65}" styleName="Table_1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 snapToGrid="0">
      <p:cViewPr varScale="1">
        <p:scale>
          <a:sx n="161" d="100"/>
          <a:sy n="161" d="100"/>
        </p:scale>
        <p:origin x="784" y="20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18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customschemas.google.com/relationships/presentationmetadata" Target="meta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font" Target="fonts/font12.fntdata"/><Relationship Id="rId10" Type="http://schemas.openxmlformats.org/officeDocument/2006/relationships/font" Target="fonts/font7.fntdata"/><Relationship Id="rId19" Type="http://schemas.openxmlformats.org/officeDocument/2006/relationships/theme" Target="theme/theme1.xml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font" Target="fonts/font1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06363" y="750888"/>
            <a:ext cx="6669087" cy="37512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8182" y="4751349"/>
            <a:ext cx="5505450" cy="45012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275" tIns="92275" rIns="92275" bIns="9227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6363" y="750888"/>
            <a:ext cx="6669087" cy="37512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6" name="Google Shape;126;p1:notes"/>
          <p:cNvSpPr txBox="1">
            <a:spLocks noGrp="1"/>
          </p:cNvSpPr>
          <p:nvPr>
            <p:ph type="body" idx="1"/>
          </p:nvPr>
        </p:nvSpPr>
        <p:spPr>
          <a:xfrm>
            <a:off x="688182" y="4751349"/>
            <a:ext cx="5505450" cy="45012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275" tIns="92275" rIns="92275" bIns="9227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bg>
      <p:bgPr>
        <a:solidFill>
          <a:schemeClr val="dk2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11;p3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12;p3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" name="Google Shape;13;p3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36861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body" idx="2"/>
          </p:nvPr>
        </p:nvSpPr>
        <p:spPr>
          <a:xfrm>
            <a:off x="4638675" y="1990725"/>
            <a:ext cx="36861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accent6"/>
        </a:solidFill>
        <a:effectLst/>
      </p:bgPr>
    </p:bg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" name="Google Shape;19;p4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" name="Google Shape;20;p4"/>
          <p:cNvSpPr/>
          <p:nvPr/>
        </p:nvSpPr>
        <p:spPr>
          <a:xfrm rot="10800000">
            <a:off x="5058905" y="0"/>
            <a:ext cx="4085100" cy="20526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" name="Google Shape;21;p4"/>
          <p:cNvSpPr/>
          <p:nvPr/>
        </p:nvSpPr>
        <p:spPr>
          <a:xfrm>
            <a:off x="20327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2" name="Google Shape;22;p4"/>
          <p:cNvGrpSpPr/>
          <p:nvPr/>
        </p:nvGrpSpPr>
        <p:grpSpPr>
          <a:xfrm>
            <a:off x="255200" y="592"/>
            <a:ext cx="2250363" cy="1044300"/>
            <a:chOff x="255200" y="592"/>
            <a:chExt cx="2250363" cy="1044300"/>
          </a:xfrm>
        </p:grpSpPr>
        <p:sp>
          <p:nvSpPr>
            <p:cNvPr id="23" name="Google Shape;23;p4"/>
            <p:cNvSpPr/>
            <p:nvPr/>
          </p:nvSpPr>
          <p:spPr>
            <a:xfrm>
              <a:off x="764063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" name="Google Shape;24;p4"/>
            <p:cNvSpPr/>
            <p:nvPr/>
          </p:nvSpPr>
          <p:spPr>
            <a:xfrm>
              <a:off x="509632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" name="Google Shape;25;p4"/>
            <p:cNvSpPr/>
            <p:nvPr/>
          </p:nvSpPr>
          <p:spPr>
            <a:xfrm>
              <a:off x="255200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6" name="Google Shape;26;p4"/>
          <p:cNvGrpSpPr/>
          <p:nvPr/>
        </p:nvGrpSpPr>
        <p:grpSpPr>
          <a:xfrm>
            <a:off x="905395" y="592"/>
            <a:ext cx="2250363" cy="1044300"/>
            <a:chOff x="905395" y="592"/>
            <a:chExt cx="2250363" cy="1044300"/>
          </a:xfrm>
        </p:grpSpPr>
        <p:sp>
          <p:nvSpPr>
            <p:cNvPr id="27" name="Google Shape;27;p4"/>
            <p:cNvSpPr/>
            <p:nvPr/>
          </p:nvSpPr>
          <p:spPr>
            <a:xfrm>
              <a:off x="1414258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" name="Google Shape;28;p4"/>
            <p:cNvSpPr/>
            <p:nvPr/>
          </p:nvSpPr>
          <p:spPr>
            <a:xfrm>
              <a:off x="1159826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" name="Google Shape;29;p4"/>
            <p:cNvSpPr/>
            <p:nvPr/>
          </p:nvSpPr>
          <p:spPr>
            <a:xfrm>
              <a:off x="905395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0" name="Google Shape;30;p4"/>
          <p:cNvGrpSpPr/>
          <p:nvPr/>
        </p:nvGrpSpPr>
        <p:grpSpPr>
          <a:xfrm>
            <a:off x="7057468" y="5088"/>
            <a:ext cx="1851282" cy="752108"/>
            <a:chOff x="6917201" y="0"/>
            <a:chExt cx="2227777" cy="863400"/>
          </a:xfrm>
        </p:grpSpPr>
        <p:sp>
          <p:nvSpPr>
            <p:cNvPr id="31" name="Google Shape;31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" name="Google Shape;32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" name="Google Shape;33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4" name="Google Shape;34;p4"/>
          <p:cNvGrpSpPr/>
          <p:nvPr/>
        </p:nvGrpSpPr>
        <p:grpSpPr>
          <a:xfrm>
            <a:off x="6553032" y="4217852"/>
            <a:ext cx="2389068" cy="925737"/>
            <a:chOff x="6917201" y="0"/>
            <a:chExt cx="2227777" cy="863400"/>
          </a:xfrm>
        </p:grpSpPr>
        <p:sp>
          <p:nvSpPr>
            <p:cNvPr id="35" name="Google Shape;35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" name="Google Shape;36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" name="Google Shape;37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8" name="Google Shape;38;p4"/>
          <p:cNvGrpSpPr/>
          <p:nvPr/>
        </p:nvGrpSpPr>
        <p:grpSpPr>
          <a:xfrm>
            <a:off x="199149" y="4055652"/>
            <a:ext cx="2795413" cy="1083308"/>
            <a:chOff x="6917201" y="0"/>
            <a:chExt cx="2227777" cy="863400"/>
          </a:xfrm>
        </p:grpSpPr>
        <p:sp>
          <p:nvSpPr>
            <p:cNvPr id="39" name="Google Shape;39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" name="Google Shape;40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" name="Google Shape;41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2" name="Google Shape;42;p4"/>
          <p:cNvSpPr txBox="1">
            <a:spLocks noGrp="1"/>
          </p:cNvSpPr>
          <p:nvPr>
            <p:ph type="ctrTitle"/>
          </p:nvPr>
        </p:nvSpPr>
        <p:spPr>
          <a:xfrm>
            <a:off x="1858703" y="1822833"/>
            <a:ext cx="5361300" cy="144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9pPr>
          </a:lstStyle>
          <a:p>
            <a:endParaRPr/>
          </a:p>
        </p:txBody>
      </p:sp>
      <p:sp>
        <p:nvSpPr>
          <p:cNvPr id="43" name="Google Shape;43;p4"/>
          <p:cNvSpPr txBox="1">
            <a:spLocks noGrp="1"/>
          </p:cNvSpPr>
          <p:nvPr>
            <p:ph type="subTitle" idx="1"/>
          </p:nvPr>
        </p:nvSpPr>
        <p:spPr>
          <a:xfrm>
            <a:off x="1858700" y="3413158"/>
            <a:ext cx="5361300" cy="52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4" name="Google Shape;44;p4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3"/>
        </a:solidFill>
        <a:effectLst/>
      </p:bgPr>
    </p:bg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5"/>
          <p:cNvSpPr/>
          <p:nvPr/>
        </p:nvSpPr>
        <p:spPr>
          <a:xfrm flipH="1">
            <a:off x="4757100" y="2309400"/>
            <a:ext cx="4386900" cy="28341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47" name="Google Shape;47;p5"/>
          <p:cNvGrpSpPr/>
          <p:nvPr/>
        </p:nvGrpSpPr>
        <p:grpSpPr>
          <a:xfrm>
            <a:off x="5594190" y="3961115"/>
            <a:ext cx="2910144" cy="1182340"/>
            <a:chOff x="6917201" y="0"/>
            <a:chExt cx="2227777" cy="863400"/>
          </a:xfrm>
        </p:grpSpPr>
        <p:sp>
          <p:nvSpPr>
            <p:cNvPr id="48" name="Google Shape;48;p5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9" name="Google Shape;49;p5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0" name="Google Shape;50;p5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51" name="Google Shape;51;p5"/>
          <p:cNvGrpSpPr/>
          <p:nvPr/>
        </p:nvGrpSpPr>
        <p:grpSpPr>
          <a:xfrm>
            <a:off x="199149" y="2"/>
            <a:ext cx="2795413" cy="1083308"/>
            <a:chOff x="6917201" y="0"/>
            <a:chExt cx="2227777" cy="863400"/>
          </a:xfrm>
        </p:grpSpPr>
        <p:sp>
          <p:nvSpPr>
            <p:cNvPr id="52" name="Google Shape;52;p5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" name="Google Shape;53;p5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4" name="Google Shape;54;p5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5" name="Google Shape;55;p5"/>
          <p:cNvSpPr txBox="1">
            <a:spLocks noGrp="1"/>
          </p:cNvSpPr>
          <p:nvPr>
            <p:ph type="title"/>
          </p:nvPr>
        </p:nvSpPr>
        <p:spPr>
          <a:xfrm>
            <a:off x="1888684" y="1746100"/>
            <a:ext cx="5377500" cy="164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56" name="Google Shape;56;p5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bg>
      <p:bgPr>
        <a:solidFill>
          <a:schemeClr val="dk2"/>
        </a:solidFill>
        <a:effectLst/>
      </p:bgPr>
    </p:bg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6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" name="Google Shape;59;p6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" name="Google Shape;60;p6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" name="Google Shape;61;p6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2" name="Google Shape;62;p6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63" name="Google Shape;63;p6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bg>
      <p:bgPr>
        <a:solidFill>
          <a:schemeClr val="dk2"/>
        </a:solidFill>
        <a:effectLst/>
      </p:bgPr>
    </p:bg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7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" name="Google Shape;66;p7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7" name="Google Shape;67;p7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8" name="Google Shape;68;p7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9" name="Google Shape;69;p7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bg>
      <p:bgPr>
        <a:solidFill>
          <a:schemeClr val="accent3"/>
        </a:soli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8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2" name="Google Shape;72;p8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3" name="Google Shape;73;p8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4" name="Google Shape;74;p8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3709200" cy="13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75" name="Google Shape;75;p8"/>
          <p:cNvSpPr txBox="1">
            <a:spLocks noGrp="1"/>
          </p:cNvSpPr>
          <p:nvPr>
            <p:ph type="body" idx="1"/>
          </p:nvPr>
        </p:nvSpPr>
        <p:spPr>
          <a:xfrm>
            <a:off x="830700" y="2319050"/>
            <a:ext cx="3709200" cy="21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76" name="Google Shape;76;p8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1"/>
        </a:solidFill>
        <a:effectLst/>
      </p:bgPr>
    </p:bg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9"/>
          <p:cNvSpPr/>
          <p:nvPr/>
        </p:nvSpPr>
        <p:spPr>
          <a:xfrm>
            <a:off x="0" y="2823144"/>
            <a:ext cx="7369200" cy="2316900"/>
          </a:xfrm>
          <a:prstGeom prst="rtTriangle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9"/>
          <p:cNvSpPr/>
          <p:nvPr/>
        </p:nvSpPr>
        <p:spPr>
          <a:xfrm flipH="1">
            <a:off x="3583210" y="1554113"/>
            <a:ext cx="5560500" cy="35895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0" name="Google Shape;80;p9"/>
          <p:cNvGrpSpPr/>
          <p:nvPr/>
        </p:nvGrpSpPr>
        <p:grpSpPr>
          <a:xfrm>
            <a:off x="255991" y="-118"/>
            <a:ext cx="2251347" cy="1043408"/>
            <a:chOff x="3961956" y="4383950"/>
            <a:chExt cx="1160548" cy="548700"/>
          </a:xfrm>
        </p:grpSpPr>
        <p:sp>
          <p:nvSpPr>
            <p:cNvPr id="81" name="Google Shape;81;p9"/>
            <p:cNvSpPr/>
            <p:nvPr/>
          </p:nvSpPr>
          <p:spPr>
            <a:xfrm>
              <a:off x="4224904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" name="Google Shape;82;p9"/>
            <p:cNvSpPr/>
            <p:nvPr/>
          </p:nvSpPr>
          <p:spPr>
            <a:xfrm>
              <a:off x="4093430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3" name="Google Shape;83;p9"/>
            <p:cNvSpPr/>
            <p:nvPr/>
          </p:nvSpPr>
          <p:spPr>
            <a:xfrm>
              <a:off x="3961956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84" name="Google Shape;84;p9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5" name="Google Shape;85;p9"/>
          <p:cNvGrpSpPr/>
          <p:nvPr/>
        </p:nvGrpSpPr>
        <p:grpSpPr>
          <a:xfrm>
            <a:off x="34934" y="4522125"/>
            <a:ext cx="1593306" cy="617072"/>
            <a:chOff x="6917201" y="0"/>
            <a:chExt cx="2227777" cy="863400"/>
          </a:xfrm>
        </p:grpSpPr>
        <p:sp>
          <p:nvSpPr>
            <p:cNvPr id="86" name="Google Shape;86;p9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7" name="Google Shape;87;p9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8" name="Google Shape;88;p9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89" name="Google Shape;89;p9"/>
          <p:cNvGrpSpPr/>
          <p:nvPr/>
        </p:nvGrpSpPr>
        <p:grpSpPr>
          <a:xfrm>
            <a:off x="5886353" y="1243"/>
            <a:ext cx="3257454" cy="1261514"/>
            <a:chOff x="6917201" y="0"/>
            <a:chExt cx="2227777" cy="863400"/>
          </a:xfrm>
        </p:grpSpPr>
        <p:sp>
          <p:nvSpPr>
            <p:cNvPr id="90" name="Google Shape;90;p9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1" name="Google Shape;91;p9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2" name="Google Shape;92;p9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93" name="Google Shape;93;p9"/>
          <p:cNvSpPr txBox="1">
            <a:spLocks noGrp="1"/>
          </p:cNvSpPr>
          <p:nvPr>
            <p:ph type="title"/>
          </p:nvPr>
        </p:nvSpPr>
        <p:spPr>
          <a:xfrm>
            <a:off x="1393929" y="1301146"/>
            <a:ext cx="6366900" cy="253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>
            <a:endParaRPr/>
          </a:p>
        </p:txBody>
      </p:sp>
      <p:sp>
        <p:nvSpPr>
          <p:cNvPr id="94" name="Google Shape;94;p9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bg>
      <p:bgPr>
        <a:solidFill>
          <a:schemeClr val="dk2"/>
        </a:solidFill>
        <a:effectLst/>
      </p:bgPr>
    </p:bg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0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7" name="Google Shape;97;p10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" name="Google Shape;98;p10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9" name="Google Shape;99;p10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6424200" cy="70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00" name="Google Shape;100;p10"/>
          <p:cNvSpPr txBox="1">
            <a:spLocks noGrp="1"/>
          </p:cNvSpPr>
          <p:nvPr>
            <p:ph type="subTitle" idx="1"/>
          </p:nvPr>
        </p:nvSpPr>
        <p:spPr>
          <a:xfrm>
            <a:off x="819150" y="1550700"/>
            <a:ext cx="58599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01" name="Google Shape;101;p10"/>
          <p:cNvSpPr txBox="1">
            <a:spLocks noGrp="1"/>
          </p:cNvSpPr>
          <p:nvPr>
            <p:ph type="body" idx="2"/>
          </p:nvPr>
        </p:nvSpPr>
        <p:spPr>
          <a:xfrm>
            <a:off x="819150" y="2467050"/>
            <a:ext cx="5859900" cy="209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02" name="Google Shape;102;p10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bg>
      <p:bgPr>
        <a:solidFill>
          <a:schemeClr val="accent1"/>
        </a:solidFill>
        <a:effectLst/>
      </p:bgPr>
    </p:bg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1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5" name="Google Shape;105;p11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6" name="Google Shape;106;p11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Google Shape;107;p11"/>
          <p:cNvSpPr txBox="1">
            <a:spLocks noGrp="1"/>
          </p:cNvSpPr>
          <p:nvPr>
            <p:ph type="body" idx="1"/>
          </p:nvPr>
        </p:nvSpPr>
        <p:spPr>
          <a:xfrm>
            <a:off x="328025" y="4163500"/>
            <a:ext cx="7415100" cy="60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>
            <a:endParaRPr/>
          </a:p>
        </p:txBody>
      </p:sp>
      <p:sp>
        <p:nvSpPr>
          <p:cNvPr id="108" name="Google Shape;108;p11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accent3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2"/>
          <p:cNvSpPr/>
          <p:nvPr/>
        </p:nvSpPr>
        <p:spPr>
          <a:xfrm flipH="1">
            <a:off x="5569200" y="2834075"/>
            <a:ext cx="3574800" cy="23094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11" name="Google Shape;111;p12"/>
          <p:cNvGrpSpPr/>
          <p:nvPr/>
        </p:nvGrpSpPr>
        <p:grpSpPr>
          <a:xfrm>
            <a:off x="5959222" y="4119576"/>
            <a:ext cx="2520951" cy="1024165"/>
            <a:chOff x="6917201" y="0"/>
            <a:chExt cx="2227777" cy="863400"/>
          </a:xfrm>
        </p:grpSpPr>
        <p:sp>
          <p:nvSpPr>
            <p:cNvPr id="112" name="Google Shape;112;p1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3" name="Google Shape;113;p1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4" name="Google Shape;114;p1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15" name="Google Shape;115;p12"/>
          <p:cNvGrpSpPr/>
          <p:nvPr/>
        </p:nvGrpSpPr>
        <p:grpSpPr>
          <a:xfrm>
            <a:off x="199149" y="2"/>
            <a:ext cx="2795413" cy="1083308"/>
            <a:chOff x="6917201" y="0"/>
            <a:chExt cx="2227777" cy="863400"/>
          </a:xfrm>
        </p:grpSpPr>
        <p:sp>
          <p:nvSpPr>
            <p:cNvPr id="116" name="Google Shape;116;p1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7" name="Google Shape;117;p1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8" name="Google Shape;118;p1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19" name="Google Shape;119;p12"/>
          <p:cNvSpPr txBox="1">
            <a:spLocks noGrp="1"/>
          </p:cNvSpPr>
          <p:nvPr>
            <p:ph type="title" hasCustomPrompt="1"/>
          </p:nvPr>
        </p:nvSpPr>
        <p:spPr>
          <a:xfrm>
            <a:off x="1385850" y="1383850"/>
            <a:ext cx="6372300" cy="137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20" name="Google Shape;120;p12"/>
          <p:cNvSpPr txBox="1">
            <a:spLocks noGrp="1"/>
          </p:cNvSpPr>
          <p:nvPr>
            <p:ph type="body" idx="1"/>
          </p:nvPr>
        </p:nvSpPr>
        <p:spPr>
          <a:xfrm>
            <a:off x="1385850" y="2863850"/>
            <a:ext cx="6372300" cy="64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ctr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21" name="Google Shape;121;p1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3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hift">
    <p:bg>
      <p:bgPr>
        <a:solidFill>
          <a:schemeClr val="dk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111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Calibri"/>
              <a:buChar char="●"/>
              <a:defRPr sz="13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9845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26" Type="http://schemas.openxmlformats.org/officeDocument/2006/relationships/image" Target="../media/image24.png"/><Relationship Id="rId3" Type="http://schemas.openxmlformats.org/officeDocument/2006/relationships/image" Target="../media/image1.png"/><Relationship Id="rId21" Type="http://schemas.openxmlformats.org/officeDocument/2006/relationships/image" Target="../media/image19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jpg"/><Relationship Id="rId25" Type="http://schemas.openxmlformats.org/officeDocument/2006/relationships/image" Target="../media/image23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20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jpg"/><Relationship Id="rId24" Type="http://schemas.openxmlformats.org/officeDocument/2006/relationships/image" Target="../media/image22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23" Type="http://schemas.openxmlformats.org/officeDocument/2006/relationships/image" Target="../media/image21.pn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image" Target="../media/image20.png"/><Relationship Id="rId27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8" name="Google Shape;128;p1"/>
          <p:cNvGraphicFramePr/>
          <p:nvPr>
            <p:extLst>
              <p:ext uri="{D42A27DB-BD31-4B8C-83A1-F6EECF244321}">
                <p14:modId xmlns:p14="http://schemas.microsoft.com/office/powerpoint/2010/main" val="905532676"/>
              </p:ext>
            </p:extLst>
          </p:nvPr>
        </p:nvGraphicFramePr>
        <p:xfrm>
          <a:off x="486174" y="245266"/>
          <a:ext cx="2644600" cy="787908"/>
        </p:xfrm>
        <a:graphic>
          <a:graphicData uri="http://schemas.openxmlformats.org/drawingml/2006/table">
            <a:tbl>
              <a:tblPr>
                <a:noFill/>
                <a:tableStyleId>{43A015C5-5F78-4913-8AF0-651222FB4D52}</a:tableStyleId>
              </a:tblPr>
              <a:tblGrid>
                <a:gridCol w="2644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06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Science Knowledge Organiser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9CB9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06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Working Scientifically</a:t>
                      </a:r>
                      <a:endParaRPr sz="800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99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06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Year  3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99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30" name="Google Shape;130;p1"/>
          <p:cNvGraphicFramePr/>
          <p:nvPr/>
        </p:nvGraphicFramePr>
        <p:xfrm>
          <a:off x="263784" y="1116056"/>
          <a:ext cx="3260200" cy="3225800"/>
        </p:xfrm>
        <a:graphic>
          <a:graphicData uri="http://schemas.openxmlformats.org/drawingml/2006/table">
            <a:tbl>
              <a:tblPr>
                <a:noFill/>
                <a:tableStyleId>{066BE4BE-C385-41AB-89B0-6E5C15D99E65}</a:tableStyleId>
              </a:tblPr>
              <a:tblGrid>
                <a:gridCol w="1078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814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Key Vocabulary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Definition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11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scientific</a:t>
                      </a:r>
                      <a:endParaRPr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Everything to do with science. This could be words or the way things are done.</a:t>
                      </a:r>
                      <a:endParaRPr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78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data</a:t>
                      </a:r>
                      <a:endParaRPr sz="800" b="1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Information that has been collected.</a:t>
                      </a:r>
                      <a:endParaRPr sz="8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91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fair test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When you change one thing but keep everything else the same.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712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equipment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Things needed to </a:t>
                      </a: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test</a:t>
                      </a: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something.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research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Investigating to find new facts and answer questions.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evaluate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Form an idea from the </a:t>
                      </a: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data</a:t>
                      </a: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collected.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226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pattern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Something that repeats and can be predicted.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observation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What we have seen or found out.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improvement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Making something better.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32700">
                <a:tc grid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Recording Data</a:t>
                      </a:r>
                      <a:endParaRPr sz="800" b="1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31" name="Google Shape;131;p1"/>
          <p:cNvSpPr txBox="1"/>
          <p:nvPr/>
        </p:nvSpPr>
        <p:spPr>
          <a:xfrm>
            <a:off x="3274828" y="3732028"/>
            <a:ext cx="184731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132" name="Google Shape;132;p1"/>
          <p:cNvGraphicFramePr/>
          <p:nvPr/>
        </p:nvGraphicFramePr>
        <p:xfrm>
          <a:off x="3580958" y="245285"/>
          <a:ext cx="2635150" cy="2150720"/>
        </p:xfrm>
        <a:graphic>
          <a:graphicData uri="http://schemas.openxmlformats.org/drawingml/2006/table">
            <a:tbl>
              <a:tblPr>
                <a:noFill/>
                <a:tableStyleId>{066BE4BE-C385-41AB-89B0-6E5C15D99E65}</a:tableStyleId>
              </a:tblPr>
              <a:tblGrid>
                <a:gridCol w="2635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862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900" b="1" i="0" u="sng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Planning and Communication and Sources</a:t>
                      </a:r>
                      <a:endParaRPr sz="3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935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b="1" i="0" u="none" strike="noStrike" cap="none" dirty="0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33" name="Google Shape;133;p1"/>
          <p:cNvGraphicFramePr/>
          <p:nvPr>
            <p:extLst>
              <p:ext uri="{D42A27DB-BD31-4B8C-83A1-F6EECF244321}">
                <p14:modId xmlns:p14="http://schemas.microsoft.com/office/powerpoint/2010/main" val="4004129932"/>
              </p:ext>
            </p:extLst>
          </p:nvPr>
        </p:nvGraphicFramePr>
        <p:xfrm>
          <a:off x="6235632" y="245285"/>
          <a:ext cx="2635150" cy="2150720"/>
        </p:xfrm>
        <a:graphic>
          <a:graphicData uri="http://schemas.openxmlformats.org/drawingml/2006/table">
            <a:tbl>
              <a:tblPr>
                <a:noFill/>
                <a:tableStyleId>{066BE4BE-C385-41AB-89B0-6E5C15D99E65}</a:tableStyleId>
              </a:tblPr>
              <a:tblGrid>
                <a:gridCol w="2635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495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900" b="1" i="0" u="sng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Enquiring and Testing and Obtaining and Presenting Evidence</a:t>
                      </a:r>
                      <a:endParaRPr sz="9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935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b="1" i="0" u="none" strike="noStrike" cap="none" dirty="0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34" name="Google Shape;134;p1"/>
          <p:cNvGraphicFramePr/>
          <p:nvPr/>
        </p:nvGraphicFramePr>
        <p:xfrm>
          <a:off x="6235357" y="2421980"/>
          <a:ext cx="2644600" cy="1948450"/>
        </p:xfrm>
        <a:graphic>
          <a:graphicData uri="http://schemas.openxmlformats.org/drawingml/2006/table">
            <a:tbl>
              <a:tblPr>
                <a:noFill/>
                <a:tableStyleId>{066BE4BE-C385-41AB-89B0-6E5C15D99E65}</a:tableStyleId>
              </a:tblPr>
              <a:tblGrid>
                <a:gridCol w="2644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089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900" b="1" i="0" u="sng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Considering Evidence and Evaluating</a:t>
                      </a:r>
                      <a:endParaRPr sz="2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394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b="1" i="0" u="none" strike="noStrike" cap="none" dirty="0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35" name="Google Shape;135;p1"/>
          <p:cNvGraphicFramePr/>
          <p:nvPr>
            <p:extLst>
              <p:ext uri="{D42A27DB-BD31-4B8C-83A1-F6EECF244321}">
                <p14:modId xmlns:p14="http://schemas.microsoft.com/office/powerpoint/2010/main" val="2472889069"/>
              </p:ext>
            </p:extLst>
          </p:nvPr>
        </p:nvGraphicFramePr>
        <p:xfrm>
          <a:off x="3579320" y="2421968"/>
          <a:ext cx="2635150" cy="1948450"/>
        </p:xfrm>
        <a:graphic>
          <a:graphicData uri="http://schemas.openxmlformats.org/drawingml/2006/table">
            <a:tbl>
              <a:tblPr>
                <a:noFill/>
                <a:tableStyleId>{066BE4BE-C385-41AB-89B0-6E5C15D99E65}</a:tableStyleId>
              </a:tblPr>
              <a:tblGrid>
                <a:gridCol w="2635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089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900" b="1" i="0" u="sng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Observing and Recording</a:t>
                      </a:r>
                      <a:endParaRPr sz="9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394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b="1" i="0" u="none" strike="noStrike" cap="none" dirty="0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36" name="Google Shape;136;p1"/>
          <p:cNvSpPr txBox="1"/>
          <p:nvPr/>
        </p:nvSpPr>
        <p:spPr>
          <a:xfrm>
            <a:off x="3544507" y="722343"/>
            <a:ext cx="12564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Be able to use: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37" name="Google Shape;137;p1"/>
          <p:cNvSpPr txBox="1"/>
          <p:nvPr/>
        </p:nvSpPr>
        <p:spPr>
          <a:xfrm>
            <a:off x="4861199" y="1409788"/>
            <a:ext cx="13182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Use texts to find information.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38" name="Google Shape;138;p1"/>
          <p:cNvSpPr txBox="1"/>
          <p:nvPr/>
        </p:nvSpPr>
        <p:spPr>
          <a:xfrm>
            <a:off x="5719832" y="862876"/>
            <a:ext cx="5322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tables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39" name="Google Shape;139;p1"/>
          <p:cNvSpPr txBox="1"/>
          <p:nvPr/>
        </p:nvSpPr>
        <p:spPr>
          <a:xfrm>
            <a:off x="3534719" y="1690898"/>
            <a:ext cx="23214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Choose how to record observations: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40" name="Google Shape;140;p1"/>
          <p:cNvSpPr txBox="1"/>
          <p:nvPr/>
        </p:nvSpPr>
        <p:spPr>
          <a:xfrm>
            <a:off x="3539878" y="2201275"/>
            <a:ext cx="7734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in writing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41" name="Google Shape;141;p1"/>
          <p:cNvSpPr txBox="1"/>
          <p:nvPr/>
        </p:nvSpPr>
        <p:spPr>
          <a:xfrm>
            <a:off x="6602942" y="777352"/>
            <a:ext cx="11838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Suggest ideas to answer questions.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42" name="Google Shape;142;p1"/>
          <p:cNvSpPr txBox="1"/>
          <p:nvPr/>
        </p:nvSpPr>
        <p:spPr>
          <a:xfrm>
            <a:off x="8057978" y="679800"/>
            <a:ext cx="8259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Know that </a:t>
            </a:r>
            <a:r>
              <a:rPr lang="en-GB" sz="8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data</a:t>
            </a: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is needed to answer questions.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43" name="Google Shape;143;p1"/>
          <p:cNvSpPr txBox="1"/>
          <p:nvPr/>
        </p:nvSpPr>
        <p:spPr>
          <a:xfrm>
            <a:off x="7467500" y="1882000"/>
            <a:ext cx="1365900" cy="41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Begin to know that scientific ideas come from </a:t>
            </a:r>
            <a:r>
              <a:rPr lang="en-GB" sz="8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research</a:t>
            </a: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.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44" name="Google Shape;144;p1"/>
          <p:cNvSpPr txBox="1"/>
          <p:nvPr/>
        </p:nvSpPr>
        <p:spPr>
          <a:xfrm>
            <a:off x="4297071" y="3006299"/>
            <a:ext cx="12216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Make </a:t>
            </a:r>
            <a:r>
              <a:rPr lang="en-GB" sz="8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observations</a:t>
            </a: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.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45" name="Google Shape;145;p1"/>
          <p:cNvSpPr txBox="1"/>
          <p:nvPr/>
        </p:nvSpPr>
        <p:spPr>
          <a:xfrm>
            <a:off x="5131125" y="3366375"/>
            <a:ext cx="10494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Choose the right </a:t>
            </a:r>
            <a:r>
              <a:rPr lang="en-GB" sz="8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equipment</a:t>
            </a: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.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46" name="Google Shape;146;p1"/>
          <p:cNvSpPr txBox="1"/>
          <p:nvPr/>
        </p:nvSpPr>
        <p:spPr>
          <a:xfrm>
            <a:off x="3644747" y="3915862"/>
            <a:ext cx="10815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Measure using </a:t>
            </a:r>
            <a:r>
              <a:rPr lang="en-GB" sz="8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equipment</a:t>
            </a: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.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47" name="Google Shape;147;p1"/>
          <p:cNvSpPr txBox="1"/>
          <p:nvPr/>
        </p:nvSpPr>
        <p:spPr>
          <a:xfrm>
            <a:off x="8227975" y="3685475"/>
            <a:ext cx="664500" cy="50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Evaluate</a:t>
            </a: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findings.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48" name="Google Shape;148;p1"/>
          <p:cNvSpPr txBox="1"/>
          <p:nvPr/>
        </p:nvSpPr>
        <p:spPr>
          <a:xfrm>
            <a:off x="7176501" y="2922325"/>
            <a:ext cx="16362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Explain and </a:t>
            </a:r>
            <a:r>
              <a:rPr lang="en-GB" sz="8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communicate</a:t>
            </a: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in a </a:t>
            </a:r>
            <a:r>
              <a:rPr lang="en-GB" sz="8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scientific</a:t>
            </a: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way.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49" name="Google Shape;149;p1"/>
          <p:cNvSpPr txBox="1"/>
          <p:nvPr/>
        </p:nvSpPr>
        <p:spPr>
          <a:xfrm>
            <a:off x="7162375" y="3365536"/>
            <a:ext cx="12237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Identify </a:t>
            </a:r>
            <a:r>
              <a:rPr lang="en-GB" sz="8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patterns</a:t>
            </a: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.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50" name="Google Shape;150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286150" y="2971666"/>
            <a:ext cx="285166" cy="295489"/>
          </a:xfrm>
          <a:prstGeom prst="rect">
            <a:avLst/>
          </a:prstGeom>
          <a:noFill/>
          <a:ln>
            <a:noFill/>
          </a:ln>
        </p:spPr>
      </p:pic>
      <p:sp>
        <p:nvSpPr>
          <p:cNvPr id="151" name="Google Shape;151;p1"/>
          <p:cNvSpPr txBox="1"/>
          <p:nvPr/>
        </p:nvSpPr>
        <p:spPr>
          <a:xfrm>
            <a:off x="851650" y="4509400"/>
            <a:ext cx="7734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Labelled diagram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52" name="Google Shape;152;p1"/>
          <p:cNvSpPr txBox="1"/>
          <p:nvPr/>
        </p:nvSpPr>
        <p:spPr>
          <a:xfrm>
            <a:off x="7856450" y="4493100"/>
            <a:ext cx="5880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Block </a:t>
            </a:r>
            <a:endParaRPr sz="800" i="0" u="none" strike="noStrike" cap="none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graph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53" name="Google Shape;153;p1"/>
          <p:cNvSpPr txBox="1"/>
          <p:nvPr/>
        </p:nvSpPr>
        <p:spPr>
          <a:xfrm>
            <a:off x="6874023" y="4584825"/>
            <a:ext cx="5013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Table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54" name="Google Shape;154;p1"/>
          <p:cNvSpPr txBox="1"/>
          <p:nvPr/>
        </p:nvSpPr>
        <p:spPr>
          <a:xfrm>
            <a:off x="3798800" y="4535138"/>
            <a:ext cx="7734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Pictogra</a:t>
            </a:r>
            <a:r>
              <a:rPr lang="en-GB" sz="800">
                <a:latin typeface="Poppins"/>
                <a:ea typeface="Poppins"/>
                <a:cs typeface="Poppins"/>
                <a:sym typeface="Poppins"/>
              </a:rPr>
              <a:t>m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55" name="Google Shape;155;p1"/>
          <p:cNvSpPr txBox="1"/>
          <p:nvPr/>
        </p:nvSpPr>
        <p:spPr>
          <a:xfrm>
            <a:off x="2457675" y="4488575"/>
            <a:ext cx="630300" cy="38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Sorting </a:t>
            </a:r>
            <a:endParaRPr sz="800" i="0" u="none" strike="noStrike" cap="none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diagram.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56" name="Google Shape;156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625049" y="4431575"/>
            <a:ext cx="832623" cy="501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7" name="Google Shape;157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204275" y="4431581"/>
            <a:ext cx="664500" cy="49837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8" name="Google Shape;158;p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459125" y="4404025"/>
            <a:ext cx="397325" cy="49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9" name="Google Shape;159;p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5792548" y="1121788"/>
            <a:ext cx="366436" cy="288224"/>
          </a:xfrm>
          <a:prstGeom prst="rect">
            <a:avLst/>
          </a:prstGeom>
          <a:noFill/>
          <a:ln>
            <a:noFill/>
          </a:ln>
        </p:spPr>
      </p:pic>
      <p:sp>
        <p:nvSpPr>
          <p:cNvPr id="160" name="Google Shape;160;p1"/>
          <p:cNvSpPr txBox="1"/>
          <p:nvPr/>
        </p:nvSpPr>
        <p:spPr>
          <a:xfrm>
            <a:off x="6249900" y="2022916"/>
            <a:ext cx="11838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Recognise and explain a </a:t>
            </a:r>
            <a:r>
              <a:rPr lang="en-GB" sz="8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fair test</a:t>
            </a: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.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61" name="Google Shape;161;p1"/>
          <p:cNvSpPr txBox="1"/>
          <p:nvPr/>
        </p:nvSpPr>
        <p:spPr>
          <a:xfrm>
            <a:off x="7176502" y="1216425"/>
            <a:ext cx="9384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Carry out a </a:t>
            </a:r>
            <a:r>
              <a:rPr lang="en-GB" sz="8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fair test </a:t>
            </a: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with support.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62" name="Google Shape;162;p1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6286145" y="1239232"/>
            <a:ext cx="587891" cy="35273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3" name="Google Shape;163;p1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3721534" y="2959726"/>
            <a:ext cx="326810" cy="363486"/>
          </a:xfrm>
          <a:prstGeom prst="rect">
            <a:avLst/>
          </a:prstGeom>
          <a:noFill/>
          <a:ln>
            <a:noFill/>
          </a:ln>
        </p:spPr>
      </p:pic>
      <p:pic>
        <p:nvPicPr>
          <p:cNvPr id="164" name="Google Shape;164;p1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5008111" y="3903455"/>
            <a:ext cx="326810" cy="363486"/>
          </a:xfrm>
          <a:prstGeom prst="rect">
            <a:avLst/>
          </a:prstGeom>
          <a:noFill/>
          <a:ln>
            <a:noFill/>
          </a:ln>
        </p:spPr>
      </p:pic>
      <p:pic>
        <p:nvPicPr>
          <p:cNvPr id="165" name="Google Shape;165;p1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4343389" y="3371680"/>
            <a:ext cx="472932" cy="3546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66" name="Google Shape;166;p1" descr="39+ Green Tick Clipart ... Green Tick Clipart | ClipartLook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4793283" y="3394424"/>
            <a:ext cx="283005" cy="283005"/>
          </a:xfrm>
          <a:prstGeom prst="rect">
            <a:avLst/>
          </a:prstGeom>
          <a:noFill/>
          <a:ln>
            <a:noFill/>
          </a:ln>
        </p:spPr>
      </p:pic>
      <p:sp>
        <p:nvSpPr>
          <p:cNvPr id="167" name="Google Shape;167;p1"/>
          <p:cNvSpPr txBox="1"/>
          <p:nvPr/>
        </p:nvSpPr>
        <p:spPr>
          <a:xfrm>
            <a:off x="6268850" y="3797275"/>
            <a:ext cx="15180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Suggest </a:t>
            </a:r>
            <a:r>
              <a:rPr lang="en-GB" sz="8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improvements</a:t>
            </a: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.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68" name="Google Shape;168;p1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>
            <a:off x="6802202" y="3361864"/>
            <a:ext cx="374305" cy="37430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9" name="Google Shape;169;p1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7662016" y="3685432"/>
            <a:ext cx="521119" cy="41731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0" name="Google Shape;170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474274" y="3401284"/>
            <a:ext cx="285166" cy="295489"/>
          </a:xfrm>
          <a:prstGeom prst="rect">
            <a:avLst/>
          </a:prstGeom>
          <a:noFill/>
          <a:ln>
            <a:noFill/>
          </a:ln>
        </p:spPr>
      </p:pic>
      <p:pic>
        <p:nvPicPr>
          <p:cNvPr id="171" name="Google Shape;171;p1"/>
          <p:cNvPicPr preferRelativeResize="0"/>
          <p:nvPr/>
        </p:nvPicPr>
        <p:blipFill rotWithShape="1">
          <a:blip r:embed="rId14">
            <a:alphaModFix/>
          </a:blip>
          <a:srcRect/>
          <a:stretch/>
        </p:blipFill>
        <p:spPr>
          <a:xfrm>
            <a:off x="3776988" y="937173"/>
            <a:ext cx="338554" cy="338554"/>
          </a:xfrm>
          <a:prstGeom prst="rect">
            <a:avLst/>
          </a:prstGeom>
          <a:noFill/>
          <a:ln>
            <a:noFill/>
          </a:ln>
        </p:spPr>
      </p:pic>
      <p:sp>
        <p:nvSpPr>
          <p:cNvPr id="172" name="Google Shape;172;p1"/>
          <p:cNvSpPr txBox="1"/>
          <p:nvPr/>
        </p:nvSpPr>
        <p:spPr>
          <a:xfrm>
            <a:off x="3608786" y="1231754"/>
            <a:ext cx="6582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pictures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73" name="Google Shape;173;p1"/>
          <p:cNvPicPr preferRelativeResize="0"/>
          <p:nvPr/>
        </p:nvPicPr>
        <p:blipFill rotWithShape="1">
          <a:blip r:embed="rId15">
            <a:alphaModFix/>
          </a:blip>
          <a:srcRect/>
          <a:stretch/>
        </p:blipFill>
        <p:spPr>
          <a:xfrm>
            <a:off x="4332460" y="905206"/>
            <a:ext cx="342918" cy="342918"/>
          </a:xfrm>
          <a:prstGeom prst="rect">
            <a:avLst/>
          </a:prstGeom>
          <a:noFill/>
          <a:ln>
            <a:noFill/>
          </a:ln>
        </p:spPr>
      </p:pic>
      <p:sp>
        <p:nvSpPr>
          <p:cNvPr id="174" name="Google Shape;174;p1"/>
          <p:cNvSpPr txBox="1"/>
          <p:nvPr/>
        </p:nvSpPr>
        <p:spPr>
          <a:xfrm>
            <a:off x="4146763" y="1231750"/>
            <a:ext cx="6582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writing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75" name="Google Shape;175;p1"/>
          <p:cNvPicPr preferRelativeResize="0"/>
          <p:nvPr/>
        </p:nvPicPr>
        <p:blipFill rotWithShape="1">
          <a:blip r:embed="rId16">
            <a:alphaModFix/>
          </a:blip>
          <a:srcRect/>
          <a:stretch/>
        </p:blipFill>
        <p:spPr>
          <a:xfrm>
            <a:off x="-2859605" y="-1461628"/>
            <a:ext cx="45719" cy="535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76" name="Google Shape;176;p1" descr="Free Human Body Clipart Black And White, Download Free Clip Art ..."/>
          <p:cNvPicPr preferRelativeResize="0"/>
          <p:nvPr/>
        </p:nvPicPr>
        <p:blipFill rotWithShape="1">
          <a:blip r:embed="rId17">
            <a:alphaModFix/>
          </a:blip>
          <a:srcRect/>
          <a:stretch/>
        </p:blipFill>
        <p:spPr>
          <a:xfrm>
            <a:off x="4740860" y="724093"/>
            <a:ext cx="501272" cy="501272"/>
          </a:xfrm>
          <a:prstGeom prst="rect">
            <a:avLst/>
          </a:prstGeom>
          <a:noFill/>
          <a:ln>
            <a:noFill/>
          </a:ln>
        </p:spPr>
      </p:pic>
      <p:sp>
        <p:nvSpPr>
          <p:cNvPr id="177" name="Google Shape;177;p1"/>
          <p:cNvSpPr txBox="1"/>
          <p:nvPr/>
        </p:nvSpPr>
        <p:spPr>
          <a:xfrm>
            <a:off x="4604799" y="1189813"/>
            <a:ext cx="7734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diagrams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78" name="Google Shape;178;p1"/>
          <p:cNvPicPr preferRelativeResize="0"/>
          <p:nvPr/>
        </p:nvPicPr>
        <p:blipFill rotWithShape="1">
          <a:blip r:embed="rId18">
            <a:alphaModFix/>
          </a:blip>
          <a:srcRect/>
          <a:stretch/>
        </p:blipFill>
        <p:spPr>
          <a:xfrm>
            <a:off x="5320619" y="729633"/>
            <a:ext cx="395284" cy="411893"/>
          </a:xfrm>
          <a:prstGeom prst="rect">
            <a:avLst/>
          </a:prstGeom>
          <a:noFill/>
          <a:ln>
            <a:noFill/>
          </a:ln>
        </p:spPr>
      </p:pic>
      <p:pic>
        <p:nvPicPr>
          <p:cNvPr id="179" name="Google Shape;179;p1"/>
          <p:cNvPicPr preferRelativeResize="0"/>
          <p:nvPr/>
        </p:nvPicPr>
        <p:blipFill rotWithShape="1">
          <a:blip r:embed="rId15">
            <a:alphaModFix/>
          </a:blip>
          <a:srcRect/>
          <a:stretch/>
        </p:blipFill>
        <p:spPr>
          <a:xfrm>
            <a:off x="3609475" y="1857051"/>
            <a:ext cx="342918" cy="342918"/>
          </a:xfrm>
          <a:prstGeom prst="rect">
            <a:avLst/>
          </a:prstGeom>
          <a:noFill/>
          <a:ln>
            <a:noFill/>
          </a:ln>
        </p:spPr>
      </p:pic>
      <p:pic>
        <p:nvPicPr>
          <p:cNvPr id="180" name="Google Shape;180;p1"/>
          <p:cNvPicPr preferRelativeResize="0"/>
          <p:nvPr/>
        </p:nvPicPr>
        <p:blipFill rotWithShape="1">
          <a:blip r:embed="rId14">
            <a:alphaModFix/>
          </a:blip>
          <a:srcRect/>
          <a:stretch/>
        </p:blipFill>
        <p:spPr>
          <a:xfrm>
            <a:off x="4334634" y="1859262"/>
            <a:ext cx="338554" cy="338554"/>
          </a:xfrm>
          <a:prstGeom prst="rect">
            <a:avLst/>
          </a:prstGeom>
          <a:noFill/>
          <a:ln>
            <a:noFill/>
          </a:ln>
        </p:spPr>
      </p:pic>
      <p:sp>
        <p:nvSpPr>
          <p:cNvPr id="181" name="Google Shape;181;p1"/>
          <p:cNvSpPr txBox="1"/>
          <p:nvPr/>
        </p:nvSpPr>
        <p:spPr>
          <a:xfrm>
            <a:off x="4089177" y="2202188"/>
            <a:ext cx="7734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pictorially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82" name="Google Shape;182;p1" descr="Free Human Body Clipart Black And White, Download Free Clip Art ..."/>
          <p:cNvPicPr preferRelativeResize="0"/>
          <p:nvPr/>
        </p:nvPicPr>
        <p:blipFill rotWithShape="1">
          <a:blip r:embed="rId17">
            <a:alphaModFix/>
          </a:blip>
          <a:srcRect/>
          <a:stretch/>
        </p:blipFill>
        <p:spPr>
          <a:xfrm>
            <a:off x="4996195" y="1873321"/>
            <a:ext cx="397318" cy="397318"/>
          </a:xfrm>
          <a:prstGeom prst="rect">
            <a:avLst/>
          </a:prstGeom>
          <a:noFill/>
          <a:ln>
            <a:noFill/>
          </a:ln>
        </p:spPr>
      </p:pic>
      <p:sp>
        <p:nvSpPr>
          <p:cNvPr id="183" name="Google Shape;183;p1"/>
          <p:cNvSpPr txBox="1"/>
          <p:nvPr/>
        </p:nvSpPr>
        <p:spPr>
          <a:xfrm>
            <a:off x="4749739" y="2188168"/>
            <a:ext cx="10494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in diagram form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84" name="Google Shape;184;p1"/>
          <p:cNvPicPr preferRelativeResize="0"/>
          <p:nvPr/>
        </p:nvPicPr>
        <p:blipFill rotWithShape="1">
          <a:blip r:embed="rId18">
            <a:alphaModFix/>
          </a:blip>
          <a:srcRect/>
          <a:stretch/>
        </p:blipFill>
        <p:spPr>
          <a:xfrm>
            <a:off x="5783692" y="1721542"/>
            <a:ext cx="312767" cy="325909"/>
          </a:xfrm>
          <a:prstGeom prst="rect">
            <a:avLst/>
          </a:prstGeom>
          <a:noFill/>
          <a:ln>
            <a:noFill/>
          </a:ln>
        </p:spPr>
      </p:pic>
      <p:sp>
        <p:nvSpPr>
          <p:cNvPr id="185" name="Google Shape;185;p1"/>
          <p:cNvSpPr txBox="1"/>
          <p:nvPr/>
        </p:nvSpPr>
        <p:spPr>
          <a:xfrm>
            <a:off x="5527118" y="2054012"/>
            <a:ext cx="8259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in a table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86" name="Google Shape;186;p1"/>
          <p:cNvPicPr preferRelativeResize="0"/>
          <p:nvPr/>
        </p:nvPicPr>
        <p:blipFill rotWithShape="1">
          <a:blip r:embed="rId19">
            <a:alphaModFix/>
          </a:blip>
          <a:srcRect/>
          <a:stretch/>
        </p:blipFill>
        <p:spPr>
          <a:xfrm>
            <a:off x="6338272" y="807792"/>
            <a:ext cx="289998" cy="325563"/>
          </a:xfrm>
          <a:prstGeom prst="rect">
            <a:avLst/>
          </a:prstGeom>
          <a:noFill/>
          <a:ln>
            <a:noFill/>
          </a:ln>
        </p:spPr>
      </p:pic>
      <p:pic>
        <p:nvPicPr>
          <p:cNvPr id="187" name="Google Shape;187;p1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7856311" y="841332"/>
            <a:ext cx="326810" cy="363486"/>
          </a:xfrm>
          <a:prstGeom prst="rect">
            <a:avLst/>
          </a:prstGeom>
          <a:noFill/>
          <a:ln>
            <a:noFill/>
          </a:ln>
        </p:spPr>
      </p:pic>
      <p:pic>
        <p:nvPicPr>
          <p:cNvPr id="188" name="Google Shape;188;p1"/>
          <p:cNvPicPr preferRelativeResize="0"/>
          <p:nvPr/>
        </p:nvPicPr>
        <p:blipFill rotWithShape="1">
          <a:blip r:embed="rId20">
            <a:alphaModFix/>
          </a:blip>
          <a:srcRect/>
          <a:stretch/>
        </p:blipFill>
        <p:spPr>
          <a:xfrm>
            <a:off x="8417372" y="1546498"/>
            <a:ext cx="209225" cy="347483"/>
          </a:xfrm>
          <a:prstGeom prst="rect">
            <a:avLst/>
          </a:prstGeom>
          <a:noFill/>
          <a:ln>
            <a:noFill/>
          </a:ln>
        </p:spPr>
      </p:pic>
      <p:pic>
        <p:nvPicPr>
          <p:cNvPr id="189" name="Google Shape;189;p1"/>
          <p:cNvPicPr preferRelativeResize="0"/>
          <p:nvPr/>
        </p:nvPicPr>
        <p:blipFill rotWithShape="1">
          <a:blip r:embed="rId21">
            <a:alphaModFix/>
          </a:blip>
          <a:srcRect/>
          <a:stretch/>
        </p:blipFill>
        <p:spPr>
          <a:xfrm>
            <a:off x="6917648" y="1242866"/>
            <a:ext cx="337619" cy="345468"/>
          </a:xfrm>
          <a:prstGeom prst="rect">
            <a:avLst/>
          </a:prstGeom>
          <a:noFill/>
          <a:ln>
            <a:noFill/>
          </a:ln>
        </p:spPr>
      </p:pic>
      <p:pic>
        <p:nvPicPr>
          <p:cNvPr id="190" name="Google Shape;190;p1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6320167" y="1697838"/>
            <a:ext cx="587891" cy="35273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1" name="Google Shape;191;p1"/>
          <p:cNvPicPr preferRelativeResize="0"/>
          <p:nvPr/>
        </p:nvPicPr>
        <p:blipFill rotWithShape="1">
          <a:blip r:embed="rId22">
            <a:alphaModFix/>
          </a:blip>
          <a:srcRect/>
          <a:stretch/>
        </p:blipFill>
        <p:spPr>
          <a:xfrm>
            <a:off x="8134348" y="1524627"/>
            <a:ext cx="283025" cy="391218"/>
          </a:xfrm>
          <a:prstGeom prst="rect">
            <a:avLst/>
          </a:prstGeom>
          <a:noFill/>
          <a:ln>
            <a:noFill/>
          </a:ln>
        </p:spPr>
      </p:pic>
      <p:pic>
        <p:nvPicPr>
          <p:cNvPr id="192" name="Google Shape;192;p1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4535160" y="3907862"/>
            <a:ext cx="472932" cy="3546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93" name="Google Shape;193;p1"/>
          <p:cNvPicPr preferRelativeResize="0"/>
          <p:nvPr/>
        </p:nvPicPr>
        <p:blipFill rotWithShape="1">
          <a:blip r:embed="rId23">
            <a:alphaModFix/>
          </a:blip>
          <a:srcRect/>
          <a:stretch/>
        </p:blipFill>
        <p:spPr>
          <a:xfrm>
            <a:off x="4068102" y="2982957"/>
            <a:ext cx="209235" cy="29816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4" name="Google Shape;194;p1"/>
          <p:cNvPicPr preferRelativeResize="0"/>
          <p:nvPr/>
        </p:nvPicPr>
        <p:blipFill rotWithShape="1">
          <a:blip r:embed="rId24">
            <a:alphaModFix/>
          </a:blip>
          <a:srcRect/>
          <a:stretch/>
        </p:blipFill>
        <p:spPr>
          <a:xfrm>
            <a:off x="6657641" y="2898073"/>
            <a:ext cx="329951" cy="387203"/>
          </a:xfrm>
          <a:prstGeom prst="rect">
            <a:avLst/>
          </a:prstGeom>
          <a:noFill/>
          <a:ln>
            <a:noFill/>
          </a:ln>
        </p:spPr>
      </p:pic>
      <p:pic>
        <p:nvPicPr>
          <p:cNvPr id="195" name="Google Shape;195;p1"/>
          <p:cNvPicPr preferRelativeResize="0"/>
          <p:nvPr/>
        </p:nvPicPr>
        <p:blipFill rotWithShape="1">
          <a:blip r:embed="rId25">
            <a:alphaModFix/>
          </a:blip>
          <a:srcRect/>
          <a:stretch/>
        </p:blipFill>
        <p:spPr>
          <a:xfrm>
            <a:off x="8417372" y="3303966"/>
            <a:ext cx="440122" cy="33855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6" name="Google Shape;196;p1" descr="Free Human Body Clipart Black And White, Download Free Clip Art ..."/>
          <p:cNvPicPr preferRelativeResize="0"/>
          <p:nvPr/>
        </p:nvPicPr>
        <p:blipFill rotWithShape="1">
          <a:blip r:embed="rId17">
            <a:alphaModFix/>
          </a:blip>
          <a:srcRect/>
          <a:stretch/>
        </p:blipFill>
        <p:spPr>
          <a:xfrm>
            <a:off x="263778" y="4428134"/>
            <a:ext cx="501272" cy="501272"/>
          </a:xfrm>
          <a:prstGeom prst="rect">
            <a:avLst/>
          </a:prstGeom>
          <a:noFill/>
          <a:ln>
            <a:noFill/>
          </a:ln>
        </p:spPr>
      </p:pic>
      <p:pic>
        <p:nvPicPr>
          <p:cNvPr id="197" name="Google Shape;197;p1"/>
          <p:cNvPicPr preferRelativeResize="0"/>
          <p:nvPr/>
        </p:nvPicPr>
        <p:blipFill rotWithShape="1">
          <a:blip r:embed="rId26">
            <a:alphaModFix/>
          </a:blip>
          <a:srcRect/>
          <a:stretch/>
        </p:blipFill>
        <p:spPr>
          <a:xfrm>
            <a:off x="5531370" y="4404027"/>
            <a:ext cx="1365900" cy="508641"/>
          </a:xfrm>
          <a:prstGeom prst="rect">
            <a:avLst/>
          </a:prstGeom>
          <a:noFill/>
          <a:ln>
            <a:noFill/>
          </a:ln>
        </p:spPr>
      </p:pic>
      <p:pic>
        <p:nvPicPr>
          <p:cNvPr id="198" name="Google Shape;198;p1"/>
          <p:cNvPicPr preferRelativeResize="0"/>
          <p:nvPr/>
        </p:nvPicPr>
        <p:blipFill rotWithShape="1">
          <a:blip r:embed="rId27">
            <a:alphaModFix/>
          </a:blip>
          <a:srcRect/>
          <a:stretch/>
        </p:blipFill>
        <p:spPr>
          <a:xfrm>
            <a:off x="4615373" y="4404022"/>
            <a:ext cx="472950" cy="477631"/>
          </a:xfrm>
          <a:prstGeom prst="rect">
            <a:avLst/>
          </a:prstGeom>
          <a:noFill/>
          <a:ln>
            <a:noFill/>
          </a:ln>
        </p:spPr>
      </p:pic>
      <p:sp>
        <p:nvSpPr>
          <p:cNvPr id="199" name="Google Shape;199;p1"/>
          <p:cNvSpPr txBox="1"/>
          <p:nvPr/>
        </p:nvSpPr>
        <p:spPr>
          <a:xfrm>
            <a:off x="5008100" y="4521750"/>
            <a:ext cx="4728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Bar </a:t>
            </a:r>
            <a:endParaRPr sz="800" i="0" u="none" strike="noStrike" cap="none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chart</a:t>
            </a:r>
            <a:endParaRPr>
              <a:latin typeface="Poppins"/>
              <a:ea typeface="Poppins"/>
              <a:cs typeface="Poppins"/>
              <a:sym typeface="Poppin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hift">
  <a:themeElements>
    <a:clrScheme name="Shift">
      <a:dk1>
        <a:srgbClr val="FFFFFF"/>
      </a:dk1>
      <a:lt1>
        <a:srgbClr val="AF7B51"/>
      </a:lt1>
      <a:dk2>
        <a:srgbClr val="233A44"/>
      </a:dk2>
      <a:lt2>
        <a:srgbClr val="D9D9D9"/>
      </a:lt2>
      <a:accent1>
        <a:srgbClr val="00796B"/>
      </a:accent1>
      <a:accent2>
        <a:srgbClr val="D9563F"/>
      </a:accent2>
      <a:accent3>
        <a:srgbClr val="C4A15A"/>
      </a:accent3>
      <a:accent4>
        <a:srgbClr val="14F597"/>
      </a:accent4>
      <a:accent5>
        <a:srgbClr val="3D4594"/>
      </a:accent5>
      <a:accent6>
        <a:srgbClr val="163EF5"/>
      </a:accent6>
      <a:hlink>
        <a:srgbClr val="3D4594"/>
      </a:hlink>
      <a:folHlink>
        <a:srgbClr val="3D4594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230</Words>
  <Application>Microsoft Macintosh PowerPoint</Application>
  <PresentationFormat>On-screen Show (16:9)</PresentationFormat>
  <Paragraphs>60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Poppins</vt:lpstr>
      <vt:lpstr>Nunito</vt:lpstr>
      <vt:lpstr>Calibri</vt:lpstr>
      <vt:lpstr>Arial</vt:lpstr>
      <vt:lpstr>Shift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R. Banks</dc:creator>
  <cp:lastModifiedBy>Mr M McDermott</cp:lastModifiedBy>
  <cp:revision>2</cp:revision>
  <dcterms:modified xsi:type="dcterms:W3CDTF">2022-01-23T19:56:07Z</dcterms:modified>
</cp:coreProperties>
</file>