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144000" cy="5143500" type="screen16x9"/>
  <p:notesSz cx="6797675" cy="9926638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8" roundtripDataSignature="AMtx7mhOULoL8s9S1FHI9IU4HgZoqrgI+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23954DE7-98AE-4E16-B48E-FBF09229DBAA}">
  <a:tblStyle styleId="{23954DE7-98AE-4E16-B48E-FBF09229DBAA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A78DC086-7552-4673-8283-B821405D22BD}" styleName="Table_1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61" d="100"/>
          <a:sy n="161" d="100"/>
        </p:scale>
        <p:origin x="784" y="20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customschemas.google.com/relationships/presentationmetadata" Target="metadata"/><Relationship Id="rId3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11" Type="http://schemas.openxmlformats.org/officeDocument/2006/relationships/theme" Target="theme/theme1.xml"/><Relationship Id="rId10" Type="http://schemas.openxmlformats.org/officeDocument/2006/relationships/viewProps" Target="viewProps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6" name="Google Shape;126;p1:notes"/>
          <p:cNvSpPr txBox="1">
            <a:spLocks noGrp="1"/>
          </p:cNvSpPr>
          <p:nvPr>
            <p:ph type="body" idx="1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3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3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13;p3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4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4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" name="Google Shape;22;p4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23" name="Google Shape;23;p4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4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4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" name="Google Shape;26;p4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27" name="Google Shape;27;p4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4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4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0" name="Google Shape;30;p4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31" name="Google Shape;31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4" name="Google Shape;34;p4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35" name="Google Shape;35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36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8" name="Google Shape;38;p4"/>
          <p:cNvGrpSpPr/>
          <p:nvPr/>
        </p:nvGrpSpPr>
        <p:grpSpPr>
          <a:xfrm>
            <a:off x="199149" y="4055652"/>
            <a:ext cx="2795413" cy="1083308"/>
            <a:chOff x="6917201" y="0"/>
            <a:chExt cx="2227777" cy="863400"/>
          </a:xfrm>
        </p:grpSpPr>
        <p:sp>
          <p:nvSpPr>
            <p:cNvPr id="39" name="Google Shape;39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" name="Google Shape;40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41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2" name="Google Shape;42;p4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43" name="Google Shape;43;p4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5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7" name="Google Shape;47;p5"/>
          <p:cNvGrpSpPr/>
          <p:nvPr/>
        </p:nvGrpSpPr>
        <p:grpSpPr>
          <a:xfrm>
            <a:off x="5594190" y="3961115"/>
            <a:ext cx="2910144" cy="1182340"/>
            <a:chOff x="6917201" y="0"/>
            <a:chExt cx="2227777" cy="863400"/>
          </a:xfrm>
        </p:grpSpPr>
        <p:sp>
          <p:nvSpPr>
            <p:cNvPr id="48" name="Google Shape;48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" name="Google Shape;49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" name="Google Shape;50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1" name="Google Shape;51;p5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52" name="Google Shape;52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" name="Google Shape;53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" name="Google Shape;54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5" name="Google Shape;55;p5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6" name="Google Shape;56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2" name="Google Shape;62;p6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" name="Google Shape;67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8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8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8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8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9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9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0" name="Google Shape;80;p9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9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82;p9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" name="Google Shape;83;p9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4" name="Google Shape;84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5" name="Google Shape;85;p9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" name="Google Shape;87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9" name="Google Shape;89;p9"/>
          <p:cNvGrpSpPr/>
          <p:nvPr/>
        </p:nvGrpSpPr>
        <p:grpSpPr>
          <a:xfrm>
            <a:off x="5886353" y="1243"/>
            <a:ext cx="3257454" cy="1261514"/>
            <a:chOff x="6917201" y="0"/>
            <a:chExt cx="2227777" cy="863400"/>
          </a:xfrm>
        </p:grpSpPr>
        <p:sp>
          <p:nvSpPr>
            <p:cNvPr id="90" name="Google Shape;90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" name="Google Shape;91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" name="Google Shape;92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3" name="Google Shape;93;p9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0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10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10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1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1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1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1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2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1" name="Google Shape;111;p12"/>
          <p:cNvGrpSpPr/>
          <p:nvPr/>
        </p:nvGrpSpPr>
        <p:grpSpPr>
          <a:xfrm>
            <a:off x="5959222" y="4119576"/>
            <a:ext cx="2520951" cy="1024165"/>
            <a:chOff x="6917201" y="0"/>
            <a:chExt cx="2227777" cy="863400"/>
          </a:xfrm>
        </p:grpSpPr>
        <p:sp>
          <p:nvSpPr>
            <p:cNvPr id="112" name="Google Shape;112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5" name="Google Shape;115;p12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116" name="Google Shape;116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9" name="Google Shape;119;p12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2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8" name="Google Shape;128;p1"/>
          <p:cNvGraphicFramePr/>
          <p:nvPr>
            <p:extLst>
              <p:ext uri="{D42A27DB-BD31-4B8C-83A1-F6EECF244321}">
                <p14:modId xmlns:p14="http://schemas.microsoft.com/office/powerpoint/2010/main" val="3237038281"/>
              </p:ext>
            </p:extLst>
          </p:nvPr>
        </p:nvGraphicFramePr>
        <p:xfrm>
          <a:off x="518185" y="250133"/>
          <a:ext cx="2245175" cy="787908"/>
        </p:xfrm>
        <a:graphic>
          <a:graphicData uri="http://schemas.openxmlformats.org/drawingml/2006/table">
            <a:tbl>
              <a:tblPr>
                <a:noFill/>
                <a:tableStyleId>{23954DE7-98AE-4E16-B48E-FBF09229DBAA}</a:tableStyleId>
              </a:tblPr>
              <a:tblGrid>
                <a:gridCol w="224517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Science Knowledge Organiser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CB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Everyday Materials</a:t>
                      </a:r>
                      <a:endParaRPr sz="8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Year  1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29" name="Google Shape;129;p1"/>
          <p:cNvGraphicFramePr/>
          <p:nvPr/>
        </p:nvGraphicFramePr>
        <p:xfrm>
          <a:off x="226897" y="1086075"/>
          <a:ext cx="2829050" cy="2454615"/>
        </p:xfrm>
        <a:graphic>
          <a:graphicData uri="http://schemas.openxmlformats.org/drawingml/2006/table">
            <a:tbl>
              <a:tblPr>
                <a:noFill/>
                <a:tableStyleId>{A78DC086-7552-4673-8283-B821405D22BD}</a:tableStyleId>
              </a:tblPr>
              <a:tblGrid>
                <a:gridCol w="2829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156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What? (Key Knowledge)</a:t>
                      </a:r>
                      <a:endParaRPr sz="800" b="1" u="none" strike="noStrike" cap="none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691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All objects have a name. </a:t>
                      </a:r>
                      <a:r>
                        <a:rPr lang="en-GB" sz="9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Material</a:t>
                      </a:r>
                      <a:r>
                        <a:rPr lang="en-GB" sz="9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is the stuff an object is made from.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691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There are lots of different types of </a:t>
                      </a:r>
                      <a:r>
                        <a:rPr lang="en-GB" sz="9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materials</a:t>
                      </a:r>
                      <a:r>
                        <a:rPr lang="en-GB" sz="9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691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Everyday </a:t>
                      </a:r>
                      <a:r>
                        <a:rPr lang="en-GB" sz="9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materials</a:t>
                      </a:r>
                      <a:r>
                        <a:rPr lang="en-GB" sz="9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include wood, fabric, plastic, metal, water and rock.</a:t>
                      </a:r>
                      <a:endParaRPr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998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9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You can put </a:t>
                      </a:r>
                      <a:r>
                        <a:rPr lang="en-GB" sz="9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materials</a:t>
                      </a:r>
                      <a:r>
                        <a:rPr lang="en-GB" sz="9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into different groups by asking questions about them </a:t>
                      </a:r>
                      <a:r>
                        <a:rPr lang="en-GB" sz="900" u="none" strike="noStrike" cap="none" dirty="0" err="1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eg</a:t>
                      </a:r>
                      <a:r>
                        <a:rPr lang="en-GB" sz="9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</a:t>
                      </a:r>
                      <a:r>
                        <a:rPr lang="en-GB" sz="9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hard</a:t>
                      </a:r>
                      <a:r>
                        <a:rPr lang="en-GB" sz="9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or </a:t>
                      </a:r>
                      <a:r>
                        <a:rPr lang="en-GB" sz="9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soft</a:t>
                      </a:r>
                      <a:r>
                        <a:rPr lang="en-GB" sz="9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? Not</a:t>
                      </a:r>
                      <a:r>
                        <a:rPr lang="en-GB" sz="9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bendy </a:t>
                      </a:r>
                      <a:r>
                        <a:rPr lang="en-GB" sz="9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or </a:t>
                      </a:r>
                      <a:r>
                        <a:rPr lang="en-GB" sz="9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bendy</a:t>
                      </a:r>
                      <a:r>
                        <a:rPr lang="en-GB" sz="9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? </a:t>
                      </a:r>
                      <a:r>
                        <a:rPr lang="en-GB" sz="9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Waterproof</a:t>
                      </a:r>
                      <a:r>
                        <a:rPr lang="en-GB" sz="9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or not </a:t>
                      </a:r>
                      <a:r>
                        <a:rPr lang="en-GB" sz="9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waterproof</a:t>
                      </a:r>
                      <a:r>
                        <a:rPr lang="en-GB" sz="9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?</a:t>
                      </a:r>
                      <a:endParaRPr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31" name="Google Shape;131;p1"/>
          <p:cNvGraphicFramePr/>
          <p:nvPr/>
        </p:nvGraphicFramePr>
        <p:xfrm>
          <a:off x="3100039" y="250091"/>
          <a:ext cx="2638950" cy="279400"/>
        </p:xfrm>
        <a:graphic>
          <a:graphicData uri="http://schemas.openxmlformats.org/drawingml/2006/table">
            <a:tbl>
              <a:tblPr>
                <a:noFill/>
                <a:tableStyleId>{A78DC086-7552-4673-8283-B821405D22BD}</a:tableStyleId>
              </a:tblPr>
              <a:tblGrid>
                <a:gridCol w="662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76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8775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10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Diagrams and Symbols</a:t>
                      </a:r>
                      <a:endParaRPr sz="10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2" name="Google Shape;132;p1"/>
          <p:cNvGraphicFramePr/>
          <p:nvPr>
            <p:extLst>
              <p:ext uri="{D42A27DB-BD31-4B8C-83A1-F6EECF244321}">
                <p14:modId xmlns:p14="http://schemas.microsoft.com/office/powerpoint/2010/main" val="3973523356"/>
              </p:ext>
            </p:extLst>
          </p:nvPr>
        </p:nvGraphicFramePr>
        <p:xfrm>
          <a:off x="5783070" y="250131"/>
          <a:ext cx="3121600" cy="4691025"/>
        </p:xfrm>
        <a:graphic>
          <a:graphicData uri="http://schemas.openxmlformats.org/drawingml/2006/table">
            <a:tbl>
              <a:tblPr>
                <a:noFill/>
                <a:tableStyleId>{A78DC086-7552-4673-8283-B821405D22BD}</a:tableStyleId>
              </a:tblPr>
              <a:tblGrid>
                <a:gridCol w="1057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646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30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Key Vocabulary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Definition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06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10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material</a:t>
                      </a:r>
                      <a:endParaRPr sz="10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5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Materials</a:t>
                      </a:r>
                      <a:r>
                        <a:rPr lang="en-GB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are what an object is made from. </a:t>
                      </a:r>
                      <a:endParaRPr sz="75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10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hard</a:t>
                      </a:r>
                      <a:endParaRPr sz="10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Not easily broken or bent. </a:t>
                      </a:r>
                      <a:endParaRPr sz="75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soft</a:t>
                      </a:r>
                      <a:endParaRPr sz="10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If something is </a:t>
                      </a:r>
                      <a:r>
                        <a:rPr lang="en-GB" sz="75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soft</a:t>
                      </a:r>
                      <a:r>
                        <a:rPr lang="en-GB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, it is easy to cut, fold or change the shape of.</a:t>
                      </a:r>
                      <a:endParaRPr sz="75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559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10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stretchy</a:t>
                      </a:r>
                      <a:endParaRPr sz="10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Can be pulled to make it longer or wider without breaking.</a:t>
                      </a:r>
                      <a:endParaRPr sz="75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312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shiny</a:t>
                      </a:r>
                      <a:endParaRPr sz="10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Reflects light easily. </a:t>
                      </a:r>
                      <a:endParaRPr sz="75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420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dull</a:t>
                      </a:r>
                      <a:endParaRPr sz="10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Doesn’t reflect light. Doesn’t look bright or </a:t>
                      </a:r>
                      <a:r>
                        <a:rPr lang="en-GB" sz="75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shiny</a:t>
                      </a:r>
                      <a:r>
                        <a:rPr lang="en-GB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 </a:t>
                      </a:r>
                      <a:endParaRPr sz="75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134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rough</a:t>
                      </a:r>
                      <a:endParaRPr sz="10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If something is </a:t>
                      </a:r>
                      <a:r>
                        <a:rPr lang="en-GB" sz="75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rough</a:t>
                      </a:r>
                      <a:r>
                        <a:rPr lang="en-GB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, it feels and looks uneven or bumpy.</a:t>
                      </a:r>
                      <a:endParaRPr sz="75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1956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10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smooth</a:t>
                      </a:r>
                      <a:endParaRPr sz="10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5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Smooth</a:t>
                      </a:r>
                      <a:r>
                        <a:rPr lang="en-GB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objects have no lumps or bumps. </a:t>
                      </a:r>
                      <a:endParaRPr sz="75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10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waterproof</a:t>
                      </a:r>
                      <a:endParaRPr sz="10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If something is </a:t>
                      </a:r>
                      <a:r>
                        <a:rPr lang="en-GB" sz="75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waterproof</a:t>
                      </a:r>
                      <a:r>
                        <a:rPr lang="en-GB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, it keeps water out. It keeps things dry. </a:t>
                      </a:r>
                      <a:endParaRPr sz="75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336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10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absorbent</a:t>
                      </a:r>
                      <a:endParaRPr sz="10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If something is </a:t>
                      </a:r>
                      <a:r>
                        <a:rPr lang="en-GB" sz="75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absorbent</a:t>
                      </a:r>
                      <a:r>
                        <a:rPr lang="en-GB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, it soaks water up.</a:t>
                      </a:r>
                      <a:endParaRPr sz="75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805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10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transparent</a:t>
                      </a:r>
                      <a:endParaRPr sz="10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5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Transparent</a:t>
                      </a:r>
                      <a:r>
                        <a:rPr lang="en-GB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objects can be seen through.</a:t>
                      </a:r>
                      <a:endParaRPr sz="75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1725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10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opaque</a:t>
                      </a:r>
                      <a:endParaRPr sz="10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5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Opaque</a:t>
                      </a:r>
                      <a:r>
                        <a:rPr lang="en-GB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objects can’t be seen through.</a:t>
                      </a:r>
                      <a:endParaRPr sz="75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2592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10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bendy</a:t>
                      </a:r>
                      <a:endParaRPr sz="10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50" b="1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Bendy</a:t>
                      </a:r>
                      <a:r>
                        <a:rPr lang="en-GB" sz="75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things can be folded easily.</a:t>
                      </a:r>
                      <a:endParaRPr sz="75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33" name="Google Shape;133;p1"/>
          <p:cNvSpPr txBox="1"/>
          <p:nvPr/>
        </p:nvSpPr>
        <p:spPr>
          <a:xfrm>
            <a:off x="4002898" y="563575"/>
            <a:ext cx="838800" cy="24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000" b="1" i="0" u="none" strike="noStrike" cap="none">
                <a:solidFill>
                  <a:srgbClr val="000000"/>
                </a:solidFill>
                <a:latin typeface="Poppins"/>
                <a:ea typeface="Poppins"/>
                <a:cs typeface="Poppins"/>
                <a:sym typeface="Poppins"/>
              </a:rPr>
              <a:t>Materials</a:t>
            </a:r>
            <a:endParaRPr sz="1400" b="1" i="0" u="none" strike="noStrike" cap="none">
              <a:solidFill>
                <a:srgbClr val="000000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pic>
        <p:nvPicPr>
          <p:cNvPr id="134" name="Google Shape;134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26900" y="3551776"/>
            <a:ext cx="2829050" cy="134646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125733" y="809785"/>
            <a:ext cx="750875" cy="77283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976274" y="1496322"/>
            <a:ext cx="742093" cy="73331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818033" y="1006184"/>
            <a:ext cx="728920" cy="750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1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3216877" y="2220372"/>
            <a:ext cx="733311" cy="7464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1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4796680" y="2144076"/>
            <a:ext cx="737702" cy="746484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1"/>
          <p:cNvPicPr preferRelativeResize="0"/>
          <p:nvPr/>
        </p:nvPicPr>
        <p:blipFill rotWithShape="1">
          <a:blip r:embed="rId9">
            <a:alphaModFix/>
          </a:blip>
          <a:srcRect/>
          <a:stretch/>
        </p:blipFill>
        <p:spPr>
          <a:xfrm>
            <a:off x="3732551" y="3085123"/>
            <a:ext cx="733311" cy="74209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1" name="Google Shape;141;p1"/>
          <p:cNvPicPr preferRelativeResize="0"/>
          <p:nvPr/>
        </p:nvPicPr>
        <p:blipFill rotWithShape="1">
          <a:blip r:embed="rId10">
            <a:alphaModFix/>
          </a:blip>
          <a:srcRect/>
          <a:stretch/>
        </p:blipFill>
        <p:spPr>
          <a:xfrm>
            <a:off x="4841663" y="3078139"/>
            <a:ext cx="728920" cy="7201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1"/>
          <p:cNvPicPr preferRelativeResize="0"/>
          <p:nvPr/>
        </p:nvPicPr>
        <p:blipFill rotWithShape="1">
          <a:blip r:embed="rId11">
            <a:alphaModFix/>
          </a:blip>
          <a:srcRect/>
          <a:stretch/>
        </p:blipFill>
        <p:spPr>
          <a:xfrm>
            <a:off x="4473097" y="3984997"/>
            <a:ext cx="733311" cy="733311"/>
          </a:xfrm>
          <a:prstGeom prst="rect">
            <a:avLst/>
          </a:prstGeom>
          <a:noFill/>
          <a:ln>
            <a:noFill/>
          </a:ln>
        </p:spPr>
      </p:pic>
      <p:pic>
        <p:nvPicPr>
          <p:cNvPr id="143" name="Google Shape;143;p1"/>
          <p:cNvPicPr preferRelativeResize="0"/>
          <p:nvPr/>
        </p:nvPicPr>
        <p:blipFill rotWithShape="1">
          <a:blip r:embed="rId12">
            <a:alphaModFix/>
          </a:blip>
          <a:srcRect/>
          <a:stretch/>
        </p:blipFill>
        <p:spPr>
          <a:xfrm>
            <a:off x="3251163" y="3967348"/>
            <a:ext cx="737702" cy="7377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226</Words>
  <Application>Microsoft Macintosh PowerPoint</Application>
  <PresentationFormat>On-screen Show (16:9)</PresentationFormat>
  <Paragraphs>38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Nunito</vt:lpstr>
      <vt:lpstr>Poppins</vt:lpstr>
      <vt:lpstr>Shift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R. Banks</dc:creator>
  <cp:lastModifiedBy>Mr M McDermott</cp:lastModifiedBy>
  <cp:revision>2</cp:revision>
  <dcterms:modified xsi:type="dcterms:W3CDTF">2022-01-23T20:14:30Z</dcterms:modified>
</cp:coreProperties>
</file>