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6881813" cy="100028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uFillTx/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uFillTx/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uFillTx/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uFillTx/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uFillTx/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uFillTx/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uFillTx/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uFillTx/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uFillTx/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EB42A759-988B-42E8-8067-45B6F8C290FA}">
  <a:tblStyle styleId="{EB42A759-988B-42E8-8067-45B6F8C290FA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2B66046B-CCAB-4268-8FBF-1880ED5F67D0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>
        <p:scale>
          <a:sx n="150" d="100"/>
          <a:sy n="150" d="100"/>
        </p:scale>
        <p:origin x="-2436" y="-53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uFillTx/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uFillTx/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uFillTx/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uFillTx/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uFillTx/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uFillTx/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uFillTx/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uFillTx/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uFillTx/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1:notes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>
              <a:uFillTx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>
            <a:spLocks/>
          </p:cNvSpPr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"/>
          <p:cNvSpPr>
            <a:spLocks/>
          </p:cNvSpPr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"/>
          <p:cNvSpPr>
            <a:spLocks/>
          </p:cNvSpPr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>
                <a:uFillTx/>
              </a:defRPr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>
                <a:uFillTx/>
              </a:defRPr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>
                <a:uFillTx/>
              </a:defRPr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>
                <a:uFillTx/>
              </a:defRPr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>
                <a:uFillTx/>
              </a:defRPr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>
                <a:uFillTx/>
              </a:defRPr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>
                <a:uFillTx/>
              </a:defRPr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>
                <a:uFillTx/>
              </a:defRPr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>
                <a:uFillTx/>
              </a:defRPr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>
                <a:uFillTx/>
              </a:defRPr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>
                <a:uFillTx/>
              </a:defRPr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>
                <a:uFillTx/>
              </a:defRPr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>
                <a:uFillTx/>
              </a:defRPr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>
                <a:uFillTx/>
              </a:defRPr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>
                <a:uFillTx/>
              </a:defRPr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>
                <a:uFillTx/>
              </a:defRPr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>
                <a:uFillTx/>
              </a:defRPr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>
                <a:uFillTx/>
              </a:defRPr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uFillTx/>
              </a:rPr>
              <a:t>‹#›</a:t>
            </a:fld>
            <a:endParaRPr>
              <a:uFillTx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bg>
      <p:bgPr>
        <a:solidFill>
          <a:schemeClr val="accent6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>
            <a:spLocks/>
          </p:cNvSpPr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4"/>
          <p:cNvSpPr>
            <a:spLocks/>
          </p:cNvSpPr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4"/>
          <p:cNvSpPr>
            <a:spLocks/>
          </p:cNvSpPr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4"/>
          <p:cNvSpPr>
            <a:spLocks/>
          </p:cNvSpPr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" name="Google Shape;22;p4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23" name="Google Shape;23;p4"/>
            <p:cNvSpPr>
              <a:spLocks/>
            </p:cNvSpPr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4"/>
            <p:cNvSpPr>
              <a:spLocks/>
            </p:cNvSpPr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4"/>
            <p:cNvSpPr>
              <a:spLocks/>
            </p:cNvSpPr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" name="Google Shape;26;p4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27" name="Google Shape;27;p4"/>
            <p:cNvSpPr>
              <a:spLocks/>
            </p:cNvSpPr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4"/>
            <p:cNvSpPr>
              <a:spLocks/>
            </p:cNvSpPr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4"/>
            <p:cNvSpPr>
              <a:spLocks/>
            </p:cNvSpPr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" name="Google Shape;30;p4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31" name="Google Shape;31;p4"/>
            <p:cNvSpPr>
              <a:spLocks/>
            </p:cNvSpPr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4"/>
            <p:cNvSpPr>
              <a:spLocks/>
            </p:cNvSpPr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4"/>
            <p:cNvSpPr>
              <a:spLocks/>
            </p:cNvSpPr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4" name="Google Shape;34;p4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35" name="Google Shape;35;p4"/>
            <p:cNvSpPr>
              <a:spLocks/>
            </p:cNvSpPr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4"/>
            <p:cNvSpPr>
              <a:spLocks/>
            </p:cNvSpPr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4"/>
            <p:cNvSpPr>
              <a:spLocks/>
            </p:cNvSpPr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" name="Google Shape;38;p4"/>
          <p:cNvGrpSpPr/>
          <p:nvPr/>
        </p:nvGrpSpPr>
        <p:grpSpPr>
          <a:xfrm>
            <a:off x="199149" y="4055652"/>
            <a:ext cx="2795413" cy="1083308"/>
            <a:chOff x="6917201" y="0"/>
            <a:chExt cx="2227777" cy="863400"/>
          </a:xfrm>
        </p:grpSpPr>
        <p:sp>
          <p:nvSpPr>
            <p:cNvPr id="39" name="Google Shape;39;p4"/>
            <p:cNvSpPr>
              <a:spLocks/>
            </p:cNvSpPr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4"/>
            <p:cNvSpPr>
              <a:spLocks/>
            </p:cNvSpPr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4"/>
            <p:cNvSpPr>
              <a:spLocks/>
            </p:cNvSpPr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" name="Google Shape;42;p4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>
                <a:uFillTx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>
                <a:uFillTx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>
                <a:uFillTx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>
                <a:uFillTx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>
                <a:uFillTx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>
                <a:uFillTx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>
                <a:uFillTx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>
                <a:uFillTx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>
                <a:uFillTx/>
              </a:defRPr>
            </a:lvl9pPr>
          </a:lstStyle>
          <a:p>
            <a:endParaRPr/>
          </a:p>
        </p:txBody>
      </p:sp>
      <p:sp>
        <p:nvSpPr>
          <p:cNvPr id="43" name="Google Shape;43;p4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uFillTx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uFillTx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uFillTx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uFillTx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uFillTx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uFillTx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uFillTx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uFillTx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uFillTx/>
              </a:defRPr>
            </a:lvl9pPr>
          </a:lstStyle>
          <a:p>
            <a:endParaRPr/>
          </a:p>
        </p:txBody>
      </p:sp>
      <p:sp>
        <p:nvSpPr>
          <p:cNvPr id="44" name="Google Shape;44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uFillTx/>
              </a:rPr>
              <a:t>‹#›</a:t>
            </a:fld>
            <a:endParaRPr>
              <a:uFillTx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"/>
          <p:cNvSpPr>
            <a:spLocks/>
          </p:cNvSpPr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7" name="Google Shape;47;p5"/>
          <p:cNvGrpSpPr/>
          <p:nvPr/>
        </p:nvGrpSpPr>
        <p:grpSpPr>
          <a:xfrm>
            <a:off x="5594190" y="3961115"/>
            <a:ext cx="2910144" cy="1182340"/>
            <a:chOff x="6917201" y="0"/>
            <a:chExt cx="2227777" cy="863400"/>
          </a:xfrm>
        </p:grpSpPr>
        <p:sp>
          <p:nvSpPr>
            <p:cNvPr id="48" name="Google Shape;48;p5"/>
            <p:cNvSpPr>
              <a:spLocks/>
            </p:cNvSpPr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5"/>
            <p:cNvSpPr>
              <a:spLocks/>
            </p:cNvSpPr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5"/>
            <p:cNvSpPr>
              <a:spLocks/>
            </p:cNvSpPr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" name="Google Shape;51;p5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52" name="Google Shape;52;p5"/>
            <p:cNvSpPr>
              <a:spLocks/>
            </p:cNvSpPr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5"/>
            <p:cNvSpPr>
              <a:spLocks/>
            </p:cNvSpPr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5"/>
            <p:cNvSpPr>
              <a:spLocks/>
            </p:cNvSpPr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5" name="Google Shape;55;p5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  <a:uFillTx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  <a:uFillTx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  <a:uFillTx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  <a:uFillTx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  <a:uFillTx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  <a:uFillTx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  <a:uFillTx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  <a:uFillTx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  <a:uFillTx/>
              </a:defRPr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uFillTx/>
              </a:rPr>
              <a:t>‹#›</a:t>
            </a:fld>
            <a:endParaRPr>
              <a:uFillTx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_AND_BODY">
    <p:bg>
      <p:bgPr>
        <a:solidFill>
          <a:schemeClr val="dk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6"/>
          <p:cNvSpPr>
            <a:spLocks/>
          </p:cNvSpPr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6"/>
          <p:cNvSpPr>
            <a:spLocks/>
          </p:cNvSpPr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6"/>
          <p:cNvSpPr>
            <a:spLocks/>
          </p:cNvSpPr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>
                <a:uFillTx/>
              </a:defRPr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>
                <a:uFillTx/>
              </a:defRPr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>
                <a:uFillTx/>
              </a:defRPr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>
                <a:uFillTx/>
              </a:defRPr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>
                <a:uFillTx/>
              </a:defRPr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>
                <a:uFillTx/>
              </a:defRPr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>
                <a:uFillTx/>
              </a:defRPr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>
                <a:uFillTx/>
              </a:defRPr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>
                <a:uFillTx/>
              </a:defRPr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uFillTx/>
              </a:rPr>
              <a:t>‹#›</a:t>
            </a:fld>
            <a:endParaRPr>
              <a:uFillTx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"/>
          <p:cNvSpPr>
            <a:spLocks/>
          </p:cNvSpPr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7"/>
          <p:cNvSpPr>
            <a:spLocks/>
          </p:cNvSpPr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7"/>
          <p:cNvSpPr>
            <a:spLocks/>
          </p:cNvSpPr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uFillTx/>
              </a:rPr>
              <a:t>‹#›</a:t>
            </a:fld>
            <a:endParaRPr>
              <a:uFillTx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8"/>
          <p:cNvSpPr>
            <a:spLocks/>
          </p:cNvSpPr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8"/>
          <p:cNvSpPr>
            <a:spLocks/>
          </p:cNvSpPr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8"/>
          <p:cNvSpPr>
            <a:spLocks/>
          </p:cNvSpPr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8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>
                <a:uFillTx/>
              </a:defRPr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>
                <a:uFillTx/>
              </a:defRPr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>
                <a:uFillTx/>
              </a:defRPr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>
                <a:uFillTx/>
              </a:defRPr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>
                <a:uFillTx/>
              </a:defRPr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>
                <a:uFillTx/>
              </a:defRPr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>
                <a:uFillTx/>
              </a:defRPr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>
                <a:uFillTx/>
              </a:defRPr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>
                <a:uFillTx/>
              </a:defRPr>
            </a:lvl9pPr>
          </a:lstStyle>
          <a:p>
            <a:endParaRPr/>
          </a:p>
        </p:txBody>
      </p:sp>
      <p:sp>
        <p:nvSpPr>
          <p:cNvPr id="76" name="Google Shape;76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uFillTx/>
              </a:rPr>
              <a:t>‹#›</a:t>
            </a:fld>
            <a:endParaRPr>
              <a:uFillTx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9"/>
          <p:cNvSpPr>
            <a:spLocks/>
          </p:cNvSpPr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9"/>
          <p:cNvSpPr>
            <a:spLocks/>
          </p:cNvSpPr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0" name="Google Shape;80;p9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9"/>
            <p:cNvSpPr>
              <a:spLocks/>
            </p:cNvSpPr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9"/>
            <p:cNvSpPr>
              <a:spLocks/>
            </p:cNvSpPr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9"/>
            <p:cNvSpPr>
              <a:spLocks/>
            </p:cNvSpPr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4" name="Google Shape;84;p9"/>
          <p:cNvSpPr>
            <a:spLocks/>
          </p:cNvSpPr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5" name="Google Shape;85;p9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9"/>
            <p:cNvSpPr>
              <a:spLocks/>
            </p:cNvSpPr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9"/>
            <p:cNvSpPr>
              <a:spLocks/>
            </p:cNvSpPr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9"/>
            <p:cNvSpPr>
              <a:spLocks/>
            </p:cNvSpPr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9" name="Google Shape;89;p9"/>
          <p:cNvGrpSpPr/>
          <p:nvPr/>
        </p:nvGrpSpPr>
        <p:grpSpPr>
          <a:xfrm>
            <a:off x="5886353" y="1243"/>
            <a:ext cx="3257454" cy="1261514"/>
            <a:chOff x="6917201" y="0"/>
            <a:chExt cx="2227777" cy="863400"/>
          </a:xfrm>
        </p:grpSpPr>
        <p:sp>
          <p:nvSpPr>
            <p:cNvPr id="90" name="Google Shape;90;p9"/>
            <p:cNvSpPr>
              <a:spLocks/>
            </p:cNvSpPr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9"/>
            <p:cNvSpPr>
              <a:spLocks/>
            </p:cNvSpPr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9"/>
            <p:cNvSpPr>
              <a:spLocks/>
            </p:cNvSpPr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3" name="Google Shape;93;p9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>
                <a:uFillTx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>
                <a:uFillTx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>
                <a:uFillTx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>
                <a:uFillTx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>
                <a:uFillTx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>
                <a:uFillTx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>
                <a:uFillTx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>
                <a:uFillTx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>
                <a:uFillTx/>
              </a:defRPr>
            </a:lvl9pPr>
          </a:lstStyle>
          <a:p>
            <a:endParaRPr/>
          </a:p>
        </p:txBody>
      </p:sp>
      <p:sp>
        <p:nvSpPr>
          <p:cNvPr id="94" name="Google Shape;94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uFillTx/>
              </a:rPr>
              <a:t>‹#›</a:t>
            </a:fld>
            <a:endParaRPr>
              <a:uFillTx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0"/>
          <p:cNvSpPr>
            <a:spLocks/>
          </p:cNvSpPr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0"/>
          <p:cNvSpPr>
            <a:spLocks/>
          </p:cNvSpPr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0"/>
          <p:cNvSpPr>
            <a:spLocks/>
          </p:cNvSpPr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uFillTx/>
              </a:defRPr>
            </a:lvl9pPr>
          </a:lstStyle>
          <a:p>
            <a:endParaRPr/>
          </a:p>
        </p:txBody>
      </p:sp>
      <p:sp>
        <p:nvSpPr>
          <p:cNvPr id="100" name="Google Shape;100;p10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uFillTx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uFillTx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uFillTx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uFillTx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uFillTx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uFillTx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uFillTx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uFillTx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uFillTx/>
              </a:defRPr>
            </a:lvl9pPr>
          </a:lstStyle>
          <a:p>
            <a:endParaRPr/>
          </a:p>
        </p:txBody>
      </p:sp>
      <p:sp>
        <p:nvSpPr>
          <p:cNvPr id="101" name="Google Shape;101;p10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>
                <a:uFillTx/>
              </a:defRPr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>
                <a:uFillTx/>
              </a:defRPr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>
                <a:uFillTx/>
              </a:defRPr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>
                <a:uFillTx/>
              </a:defRPr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>
                <a:uFillTx/>
              </a:defRPr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>
                <a:uFillTx/>
              </a:defRPr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>
                <a:uFillTx/>
              </a:defRPr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>
                <a:uFillTx/>
              </a:defRPr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>
                <a:uFillTx/>
              </a:defRPr>
            </a:lvl9pPr>
          </a:lstStyle>
          <a:p>
            <a:endParaRPr/>
          </a:p>
        </p:txBody>
      </p:sp>
      <p:sp>
        <p:nvSpPr>
          <p:cNvPr id="102" name="Google Shape;102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uFillTx/>
              </a:rPr>
              <a:t>‹#›</a:t>
            </a:fld>
            <a:endParaRPr>
              <a:uFillTx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1"/>
          <p:cNvSpPr>
            <a:spLocks/>
          </p:cNvSpPr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1"/>
          <p:cNvSpPr>
            <a:spLocks/>
          </p:cNvSpPr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1"/>
          <p:cNvSpPr>
            <a:spLocks/>
          </p:cNvSpPr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1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>
                <a:uFillTx/>
              </a:defRPr>
            </a:lvl1pPr>
          </a:lstStyle>
          <a:p>
            <a:endParaRPr/>
          </a:p>
        </p:txBody>
      </p:sp>
      <p:sp>
        <p:nvSpPr>
          <p:cNvPr id="108" name="Google Shape;108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uFillTx/>
              </a:rPr>
              <a:t>‹#›</a:t>
            </a:fld>
            <a:endParaRPr>
              <a:uFillTx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2"/>
          <p:cNvSpPr>
            <a:spLocks/>
          </p:cNvSpPr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1" name="Google Shape;111;p12"/>
          <p:cNvGrpSpPr/>
          <p:nvPr/>
        </p:nvGrpSpPr>
        <p:grpSpPr>
          <a:xfrm>
            <a:off x="5959222" y="4119576"/>
            <a:ext cx="2520951" cy="1024165"/>
            <a:chOff x="6917201" y="0"/>
            <a:chExt cx="2227777" cy="863400"/>
          </a:xfrm>
        </p:grpSpPr>
        <p:sp>
          <p:nvSpPr>
            <p:cNvPr id="112" name="Google Shape;112;p12"/>
            <p:cNvSpPr>
              <a:spLocks/>
            </p:cNvSpPr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2"/>
            <p:cNvSpPr>
              <a:spLocks/>
            </p:cNvSpPr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2"/>
            <p:cNvSpPr>
              <a:spLocks/>
            </p:cNvSpPr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5" name="Google Shape;115;p12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116" name="Google Shape;116;p12"/>
            <p:cNvSpPr>
              <a:spLocks/>
            </p:cNvSpPr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2"/>
            <p:cNvSpPr>
              <a:spLocks/>
            </p:cNvSpPr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2"/>
            <p:cNvSpPr>
              <a:spLocks/>
            </p:cNvSpPr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9" name="Google Shape;119;p12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  <a:uFillTx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  <a:uFillTx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  <a:uFillTx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  <a:uFillTx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  <a:uFillTx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  <a:uFillTx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  <a:uFillTx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  <a:uFillTx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  <a:uFillTx/>
              </a:defRPr>
            </a:lvl9pPr>
          </a:lstStyle>
          <a:p>
            <a:r>
              <a:rPr>
                <a:uFillTx/>
              </a:rPr>
              <a:t>xx%</a:t>
            </a:r>
          </a:p>
        </p:txBody>
      </p:sp>
      <p:sp>
        <p:nvSpPr>
          <p:cNvPr id="120" name="Google Shape;120;p12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>
                <a:uFillTx/>
              </a:defRPr>
            </a:lvl1pPr>
            <a:lvl2pPr marL="914400" lvl="1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>
                <a:uFillTx/>
              </a:defRPr>
            </a:lvl2pPr>
            <a:lvl3pPr marL="1371600" lvl="2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>
                <a:uFillTx/>
              </a:defRPr>
            </a:lvl3pPr>
            <a:lvl4pPr marL="1828800" lvl="3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>
                <a:uFillTx/>
              </a:defRPr>
            </a:lvl4pPr>
            <a:lvl5pPr marL="2286000" lvl="4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>
                <a:uFillTx/>
              </a:defRPr>
            </a:lvl5pPr>
            <a:lvl6pPr marL="2743200" lvl="5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>
                <a:uFillTx/>
              </a:defRPr>
            </a:lvl6pPr>
            <a:lvl7pPr marL="3200400" lvl="6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>
                <a:uFillTx/>
              </a:defRPr>
            </a:lvl7pPr>
            <a:lvl8pPr marL="3657600" lvl="7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>
                <a:uFillTx/>
              </a:defRPr>
            </a:lvl8pPr>
            <a:lvl9pPr marL="4114800" lvl="8" indent="-29845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>
                <a:uFillTx/>
              </a:defRPr>
            </a:lvl9pPr>
          </a:lstStyle>
          <a:p>
            <a:endParaRPr/>
          </a:p>
        </p:txBody>
      </p:sp>
      <p:sp>
        <p:nvSpPr>
          <p:cNvPr id="121" name="Google Shape;121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uFillTx/>
              </a:rPr>
              <a:t>‹#›</a:t>
            </a:fld>
            <a:endParaRPr>
              <a:uFillTx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uFillTx/>
              </a:rPr>
              <a:t>‹#›</a:t>
            </a:fld>
            <a:endParaRPr>
              <a:uFillTx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dk2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uFillTx/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uFillTx/>
              </a:rPr>
              <a:t>‹#›</a:t>
            </a:fld>
            <a:endParaRPr>
              <a:uFillTx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8" name="Google Shape;128;p1"/>
          <p:cNvGraphicFramePr/>
          <p:nvPr>
            <p:extLst>
              <p:ext uri="{D42A27DB-BD31-4B8C-83A1-F6EECF244321}">
                <p14:modId xmlns:p14="http://schemas.microsoft.com/office/powerpoint/2010/main" val="3689492710"/>
              </p:ext>
            </p:extLst>
          </p:nvPr>
        </p:nvGraphicFramePr>
        <p:xfrm>
          <a:off x="658545" y="264108"/>
          <a:ext cx="2099200" cy="765810"/>
        </p:xfrm>
        <a:graphic>
          <a:graphicData uri="http://schemas.openxmlformats.org/drawingml/2006/table">
            <a:tbl>
              <a:tblPr>
                <a:noFill/>
                <a:tableStyleId>{EB42A759-988B-42E8-8067-45B6F8C290FA}</a:tableStyleId>
              </a:tblPr>
              <a:tblGrid>
                <a:gridCol w="2099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Science Knowledge Organiser</a:t>
                      </a:r>
                      <a:endParaRPr sz="800" b="1" u="none" strike="noStrike" cap="none" dirty="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CB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Evolution and Inheritance</a:t>
                      </a:r>
                      <a:endParaRPr sz="800" u="none" strike="noStrike" cap="none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Year  6</a:t>
                      </a:r>
                      <a:endParaRPr sz="800" b="1" u="none" strike="noStrike" cap="none" dirty="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9" name="Google Shape;129;p1"/>
          <p:cNvGraphicFramePr/>
          <p:nvPr>
            <p:extLst>
              <p:ext uri="{D42A27DB-BD31-4B8C-83A1-F6EECF244321}">
                <p14:modId xmlns:p14="http://schemas.microsoft.com/office/powerpoint/2010/main" val="2907332023"/>
              </p:ext>
            </p:extLst>
          </p:nvPr>
        </p:nvGraphicFramePr>
        <p:xfrm>
          <a:off x="270974" y="1125126"/>
          <a:ext cx="2877975" cy="3674220"/>
        </p:xfrm>
        <a:graphic>
          <a:graphicData uri="http://schemas.openxmlformats.org/drawingml/2006/table">
            <a:tbl>
              <a:tblPr>
                <a:noFill/>
                <a:tableStyleId>{2B66046B-CCAB-4268-8FBF-1880ED5F67D0}</a:tableStyleId>
              </a:tblPr>
              <a:tblGrid>
                <a:gridCol w="771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06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242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What? (Key Knowledge)</a:t>
                      </a:r>
                      <a:endParaRPr sz="800" b="1" u="none" strike="noStrike" cap="none" dirty="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83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Adaptive Traits </a:t>
                      </a:r>
                      <a:endParaRPr sz="700" b="1" i="0" u="none" strike="noStrike" cap="none" dirty="0">
                        <a:solidFill>
                          <a:srgbClr val="000000"/>
                        </a:solidFill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Characteristics that are influenced by</a:t>
                      </a:r>
                      <a:endParaRPr sz="700" dirty="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environment the living things live in. These adaptations can develop as a result of many things, such as food and climate.</a:t>
                      </a:r>
                      <a:endParaRPr sz="700" dirty="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"/>
                        <a:buFont typeface="Arial"/>
                        <a:buNone/>
                      </a:pPr>
                      <a:endParaRPr sz="700" b="1" i="0" u="none" strike="noStrike" cap="none" dirty="0">
                        <a:solidFill>
                          <a:srgbClr val="000000"/>
                        </a:solidFill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85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Inherited Traits </a:t>
                      </a:r>
                      <a:endParaRPr sz="700" b="1" i="0" u="none" strike="noStrike" cap="none" dirty="0">
                        <a:solidFill>
                          <a:srgbClr val="000000"/>
                        </a:solidFill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Eye colour is an example of an</a:t>
                      </a:r>
                      <a:endParaRPr sz="70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inherited trait, but so are things like hair colour, the shape of your earlobes and whether or not you can smell certain flowers.</a:t>
                      </a:r>
                      <a:endParaRPr sz="70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64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habitats</a:t>
                      </a:r>
                      <a:endParaRPr sz="700" b="1" dirty="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good habitat should provide shelter, water, enough space and plenty of food.</a:t>
                      </a:r>
                      <a:endParaRPr sz="70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91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environments</a:t>
                      </a:r>
                      <a:endParaRPr sz="700" b="1" dirty="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Fossils let scientists know how plants and animals used to look millions of years ago. This is proof that living things have</a:t>
                      </a:r>
                      <a:endParaRPr sz="70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evolved over time.</a:t>
                      </a:r>
                      <a:endParaRPr sz="70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52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Evolution</a:t>
                      </a:r>
                      <a:endParaRPr sz="700" b="1" i="0" u="none" strike="noStrike" cap="none" dirty="0">
                        <a:solidFill>
                          <a:srgbClr val="000000"/>
                        </a:solidFill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gradual process by which different kinds of living organism have developed from earlier forms over millions of years. </a:t>
                      </a:r>
                      <a:endParaRPr sz="700" u="none" strike="noStrike" cap="none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99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Natural Selection</a:t>
                      </a:r>
                      <a:endParaRPr sz="700" b="1" dirty="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 dirty="0"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Living things gradually evolve over long periods of time through natural selection.</a:t>
                      </a:r>
                      <a:endParaRPr sz="700" dirty="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31" name="Google Shape;131;p1"/>
          <p:cNvGraphicFramePr/>
          <p:nvPr/>
        </p:nvGraphicFramePr>
        <p:xfrm>
          <a:off x="3227631" y="264091"/>
          <a:ext cx="2584025" cy="278775"/>
        </p:xfrm>
        <a:graphic>
          <a:graphicData uri="http://schemas.openxmlformats.org/drawingml/2006/table">
            <a:tbl>
              <a:tblPr>
                <a:noFill/>
                <a:tableStyleId>{2B66046B-CCAB-4268-8FBF-1880ED5F67D0}</a:tableStyleId>
              </a:tblPr>
              <a:tblGrid>
                <a:gridCol w="638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45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7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Diagrams and Symbols</a:t>
                      </a:r>
                      <a:endParaRPr sz="800" b="1" u="none" strike="noStrike" cap="none" dirty="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2" name="Google Shape;132;p1"/>
          <p:cNvGraphicFramePr/>
          <p:nvPr>
            <p:extLst>
              <p:ext uri="{D42A27DB-BD31-4B8C-83A1-F6EECF244321}">
                <p14:modId xmlns:p14="http://schemas.microsoft.com/office/powerpoint/2010/main" val="1271593005"/>
              </p:ext>
            </p:extLst>
          </p:nvPr>
        </p:nvGraphicFramePr>
        <p:xfrm>
          <a:off x="5897487" y="264088"/>
          <a:ext cx="2985750" cy="4631415"/>
        </p:xfrm>
        <a:graphic>
          <a:graphicData uri="http://schemas.openxmlformats.org/drawingml/2006/table">
            <a:tbl>
              <a:tblPr>
                <a:noFill/>
                <a:tableStyleId>{2B66046B-CCAB-4268-8FBF-1880ED5F67D0}</a:tableStyleId>
              </a:tblPr>
              <a:tblGrid>
                <a:gridCol w="836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49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81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</a:t>
                      </a:r>
                      <a:endParaRPr sz="800" b="1" u="none" strike="noStrike" cap="none" dirty="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Vocabulary</a:t>
                      </a:r>
                      <a:endParaRPr sz="800" b="1" u="none" strike="noStrike" cap="none" dirty="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Definition</a:t>
                      </a:r>
                      <a:endParaRPr sz="800" b="1" u="none" strike="noStrike" cap="none" dirty="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0854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1" u="none" strike="noStrike" cap="none" dirty="0"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offspring</a:t>
                      </a:r>
                      <a:endParaRPr sz="600" b="1" u="none" strike="noStrike" cap="none" dirty="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 u="none" strike="noStrike" cap="none" dirty="0">
                          <a:solidFill>
                            <a:srgbClr val="000000"/>
                          </a:solidFill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young animal or plant that is produced by the reproduction of that species.</a:t>
                      </a:r>
                      <a:endParaRPr sz="600" b="1" u="none" strike="noStrike" cap="none" dirty="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971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1" u="none" strike="noStrike" cap="none" dirty="0"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inheritance</a:t>
                      </a:r>
                      <a:endParaRPr sz="600" dirty="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 u="none" strike="noStrike" cap="none" dirty="0">
                          <a:solidFill>
                            <a:srgbClr val="000000"/>
                          </a:solidFill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This is when characteristics are passed on to offspring from their parents.</a:t>
                      </a:r>
                      <a:endParaRPr sz="600" u="none" strike="noStrike" cap="none" dirty="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5221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1" u="none" strike="noStrike" cap="none"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variation</a:t>
                      </a:r>
                      <a:endParaRPr sz="60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 u="none" strike="noStrike" cap="none" dirty="0">
                          <a:solidFill>
                            <a:srgbClr val="000000"/>
                          </a:solidFill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differences between individuals within a species.</a:t>
                      </a:r>
                      <a:endParaRPr sz="600" u="none" strike="noStrike" cap="none" dirty="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7438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1" u="none" strike="noStrike" cap="none"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characteristics</a:t>
                      </a:r>
                      <a:endParaRPr sz="60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 u="none" strike="noStrike" cap="none" dirty="0">
                          <a:solidFill>
                            <a:srgbClr val="000000"/>
                          </a:solidFill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distinguishing features or qualities   that are specific to a species.</a:t>
                      </a:r>
                      <a:endParaRPr sz="600" u="none" strike="noStrike" cap="none" dirty="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33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1" u="none" strike="noStrike" cap="none"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adaptation</a:t>
                      </a:r>
                      <a:endParaRPr sz="60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 u="none" strike="noStrike" cap="none" dirty="0">
                          <a:solidFill>
                            <a:srgbClr val="000000"/>
                          </a:solidFill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 adaptation is a trait (or characteristic) changing to increase a living thing’s chances of surviving and reproducing.</a:t>
                      </a:r>
                      <a:endParaRPr sz="600" u="none" strike="noStrike" cap="none" dirty="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81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1" u="none" strike="noStrike" cap="none"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habitat</a:t>
                      </a:r>
                      <a:endParaRPr sz="60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 u="none" strike="noStrike" cap="none" dirty="0">
                          <a:solidFill>
                            <a:srgbClr val="000000"/>
                          </a:solidFill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specific area or place   in which particular animals and plants can live.</a:t>
                      </a:r>
                      <a:endParaRPr sz="600" u="none" strike="noStrike" cap="none" dirty="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1552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1" u="none" strike="noStrike" cap="none" dirty="0"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environment</a:t>
                      </a:r>
                      <a:endParaRPr sz="600" dirty="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 u="none" strike="noStrike" cap="none" dirty="0">
                          <a:solidFill>
                            <a:srgbClr val="000000"/>
                          </a:solidFill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 environment contains many habitats and includes areas where there are both living and non-living things.</a:t>
                      </a:r>
                      <a:endParaRPr sz="600" u="none" strike="noStrike" cap="none" dirty="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974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1" u="none" strike="noStrike" cap="none"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evolution</a:t>
                      </a:r>
                      <a:endParaRPr sz="60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 u="none" strike="noStrike" cap="none" dirty="0">
                          <a:solidFill>
                            <a:srgbClr val="000000"/>
                          </a:solidFill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Adaptation over a very long time.</a:t>
                      </a:r>
                      <a:endParaRPr sz="600" u="none" strike="noStrike" cap="none" dirty="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48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1" u="none" strike="noStrike" cap="none"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natural selection</a:t>
                      </a:r>
                      <a:endParaRPr sz="60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 u="none" strike="noStrike" cap="none" dirty="0">
                          <a:solidFill>
                            <a:srgbClr val="000000"/>
                          </a:solidFill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process where organisms that are better adapted to their environment tend to survive and produce more offspring.</a:t>
                      </a:r>
                      <a:endParaRPr sz="600" u="none" strike="noStrike" cap="none" dirty="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41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1" u="none" strike="noStrike" cap="none"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fossil</a:t>
                      </a:r>
                      <a:endParaRPr sz="60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 u="none" strike="noStrike" cap="none" dirty="0">
                          <a:solidFill>
                            <a:srgbClr val="000000"/>
                          </a:solidFill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remains or imprint of a prehistoric plant or animal, embedded in rock and preserved.</a:t>
                      </a:r>
                      <a:endParaRPr sz="600" u="none" strike="noStrike" cap="none" dirty="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2809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1" u="none" strike="noStrike" cap="none"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adaptive traits</a:t>
                      </a:r>
                      <a:endParaRPr sz="60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 u="none" strike="noStrike" cap="none" dirty="0">
                          <a:solidFill>
                            <a:srgbClr val="000000"/>
                          </a:solidFill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Genetic features that help a living thing to survive.</a:t>
                      </a:r>
                      <a:endParaRPr sz="600" u="none" strike="noStrike" cap="none" dirty="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76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1" u="none" strike="noStrike" cap="none" dirty="0"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inherited traits</a:t>
                      </a:r>
                      <a:endParaRPr sz="600" dirty="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 u="none" strike="noStrike" cap="none" dirty="0">
                          <a:solidFill>
                            <a:srgbClr val="000000"/>
                          </a:solidFill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These are traits you get from your parents. </a:t>
                      </a:r>
                      <a:endParaRPr sz="600" u="none" strike="noStrike" cap="none" dirty="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376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1" u="none" strike="noStrike" cap="none" dirty="0" smtClean="0"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genes</a:t>
                      </a:r>
                      <a:endParaRPr sz="600" dirty="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uFillTx/>
                          <a:latin typeface="Poppins"/>
                          <a:ea typeface="Arial"/>
                          <a:cs typeface="Arial"/>
                          <a:sym typeface="Arial"/>
                        </a:rPr>
                        <a:t>These carry the information that determines </a:t>
                      </a:r>
                      <a:r>
                        <a:rPr lang="en-GB" sz="600" b="0" i="0" u="none" strike="noStrike" cap="none" smtClean="0">
                          <a:solidFill>
                            <a:srgbClr val="000000"/>
                          </a:solidFill>
                          <a:effectLst/>
                          <a:uFillTx/>
                          <a:latin typeface="Poppins"/>
                          <a:ea typeface="Arial"/>
                          <a:cs typeface="Arial"/>
                          <a:sym typeface="Arial"/>
                        </a:rPr>
                        <a:t>your traits.</a:t>
                      </a:r>
                      <a:endParaRPr sz="600" b="0" u="none" strike="noStrike" cap="none" dirty="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7501875"/>
                  </a:ext>
                </a:extLst>
              </a:tr>
              <a:tr h="2376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1" dirty="0" smtClean="0"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DNA</a:t>
                      </a:r>
                      <a:endParaRPr sz="600" b="1" dirty="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uFillTx/>
                          <a:latin typeface="Poppins"/>
                          <a:ea typeface="Arial"/>
                          <a:cs typeface="Arial"/>
                          <a:sym typeface="Arial"/>
                        </a:rPr>
                        <a:t>DNA is the genetic information inside the body's cells that helps make people who they are.</a:t>
                      </a:r>
                      <a:endParaRPr sz="600" b="0" u="none" strike="noStrike" cap="none" dirty="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5098738"/>
                  </a:ext>
                </a:extLst>
              </a:tr>
            </a:tbl>
          </a:graphicData>
        </a:graphic>
      </p:graphicFrame>
      <p:sp>
        <p:nvSpPr>
          <p:cNvPr id="133" name="Google Shape;133;p1"/>
          <p:cNvSpPr txBox="1">
            <a:spLocks/>
          </p:cNvSpPr>
          <p:nvPr/>
        </p:nvSpPr>
        <p:spPr>
          <a:xfrm>
            <a:off x="3274828" y="3732028"/>
            <a:ext cx="184731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34" name="Google Shape;134;p1"/>
          <p:cNvGraphicFramePr/>
          <p:nvPr/>
        </p:nvGraphicFramePr>
        <p:xfrm>
          <a:off x="3247913" y="3628618"/>
          <a:ext cx="2563725" cy="278775"/>
        </p:xfrm>
        <a:graphic>
          <a:graphicData uri="http://schemas.openxmlformats.org/drawingml/2006/table">
            <a:tbl>
              <a:tblPr>
                <a:noFill/>
                <a:tableStyleId>{2B66046B-CCAB-4268-8FBF-1880ED5F67D0}</a:tableStyleId>
              </a:tblPr>
              <a:tblGrid>
                <a:gridCol w="643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19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7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uFillTx/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Figures and Scientists</a:t>
                      </a:r>
                      <a:endParaRPr sz="800" b="1" u="none" strike="noStrike" cap="none" dirty="0">
                        <a:uFillTx/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35" name="Google Shape;135;p1"/>
          <p:cNvSpPr txBox="1">
            <a:spLocks/>
          </p:cNvSpPr>
          <p:nvPr/>
        </p:nvSpPr>
        <p:spPr>
          <a:xfrm>
            <a:off x="3172065" y="2040144"/>
            <a:ext cx="148653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" i="0" u="none" strike="noStrike" cap="none">
                <a:solidFill>
                  <a:srgbClr val="000000"/>
                </a:solidFill>
                <a:uFillTx/>
                <a:latin typeface="Poppins"/>
                <a:ea typeface="Poppins"/>
                <a:cs typeface="Poppins"/>
                <a:sym typeface="Poppins"/>
              </a:rPr>
              <a:t>The Galapagos finches were different from island to island. They had adapted for the different foods that they ate.</a:t>
            </a:r>
            <a:endParaRPr sz="950" i="0" u="none" strike="noStrike" cap="none">
              <a:solidFill>
                <a:srgbClr val="000000"/>
              </a:solidFill>
              <a:uFillTx/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6" name="Google Shape;136;p1"/>
          <p:cNvSpPr txBox="1">
            <a:spLocks/>
          </p:cNvSpPr>
          <p:nvPr/>
        </p:nvSpPr>
        <p:spPr>
          <a:xfrm>
            <a:off x="3080126" y="4637925"/>
            <a:ext cx="107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uFillTx/>
                <a:latin typeface="Poppins"/>
                <a:ea typeface="Poppins"/>
                <a:cs typeface="Poppins"/>
                <a:sym typeface="Poppins"/>
              </a:rPr>
              <a:t>Charles Darwin</a:t>
            </a:r>
            <a:endParaRPr sz="1100" i="0" u="none" strike="noStrike" cap="none">
              <a:solidFill>
                <a:srgbClr val="000000"/>
              </a:solidFill>
              <a:uFillTx/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7" name="Google Shape;137;p1"/>
          <p:cNvSpPr txBox="1">
            <a:spLocks/>
          </p:cNvSpPr>
          <p:nvPr/>
        </p:nvSpPr>
        <p:spPr>
          <a:xfrm>
            <a:off x="4021474" y="4698725"/>
            <a:ext cx="10035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uFillTx/>
                <a:latin typeface="Poppins"/>
                <a:ea typeface="Poppins"/>
                <a:cs typeface="Poppins"/>
                <a:sym typeface="Poppins"/>
              </a:rPr>
              <a:t>Alfred Wallace</a:t>
            </a:r>
            <a:endParaRPr sz="1100" i="0" u="none" strike="noStrike" cap="none">
              <a:solidFill>
                <a:srgbClr val="000000"/>
              </a:solidFill>
              <a:uFillTx/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8" name="Google Shape;138;p1"/>
          <p:cNvSpPr txBox="1">
            <a:spLocks/>
          </p:cNvSpPr>
          <p:nvPr/>
        </p:nvSpPr>
        <p:spPr>
          <a:xfrm>
            <a:off x="4911975" y="4637925"/>
            <a:ext cx="9114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uFillTx/>
                <a:latin typeface="Poppins"/>
                <a:ea typeface="Poppins"/>
                <a:cs typeface="Poppins"/>
                <a:sym typeface="Poppins"/>
              </a:rPr>
              <a:t>Mary Anning</a:t>
            </a:r>
            <a:endParaRPr sz="1100" i="0" u="none" strike="noStrike" cap="none">
              <a:solidFill>
                <a:srgbClr val="000000"/>
              </a:solidFill>
              <a:uFillTx/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39" name="Google Shape;139;p1"/>
          <p:cNvPicPr preferRelativeResize="0"/>
          <p:nvPr/>
        </p:nvPicPr>
        <p:blipFill rotWithShape="1">
          <a:blip r:embed="rId3"/>
          <a:srcRect/>
          <a:stretch/>
        </p:blipFill>
        <p:spPr>
          <a:xfrm>
            <a:off x="3227625" y="587524"/>
            <a:ext cx="2222432" cy="1295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1"/>
          <p:cNvPicPr preferRelativeResize="0"/>
          <p:nvPr/>
        </p:nvPicPr>
        <p:blipFill rotWithShape="1">
          <a:blip r:embed="rId4"/>
          <a:srcRect/>
          <a:stretch/>
        </p:blipFill>
        <p:spPr>
          <a:xfrm>
            <a:off x="4571997" y="1801843"/>
            <a:ext cx="1239664" cy="9354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1"/>
          <p:cNvPicPr preferRelativeResize="0"/>
          <p:nvPr/>
        </p:nvPicPr>
        <p:blipFill rotWithShape="1">
          <a:blip r:embed="rId5"/>
          <a:srcRect/>
          <a:stretch/>
        </p:blipFill>
        <p:spPr>
          <a:xfrm>
            <a:off x="3404709" y="2656603"/>
            <a:ext cx="911546" cy="883158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1"/>
          <p:cNvSpPr txBox="1">
            <a:spLocks/>
          </p:cNvSpPr>
          <p:nvPr/>
        </p:nvSpPr>
        <p:spPr>
          <a:xfrm>
            <a:off x="4495518" y="2928826"/>
            <a:ext cx="12396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uFillTx/>
                <a:latin typeface="Poppins"/>
                <a:ea typeface="Poppins"/>
                <a:cs typeface="Poppins"/>
                <a:sym typeface="Poppins"/>
              </a:rPr>
              <a:t>Traits are inherited from both parents. </a:t>
            </a:r>
            <a:endParaRPr sz="1100" i="0" u="none" strike="noStrike" cap="none">
              <a:solidFill>
                <a:srgbClr val="000000"/>
              </a:solidFill>
              <a:uFillTx/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43" name="Google Shape;143;p1"/>
          <p:cNvPicPr preferRelativeResize="0"/>
          <p:nvPr/>
        </p:nvPicPr>
        <p:blipFill rotWithShape="1">
          <a:blip r:embed="rId6"/>
          <a:srcRect/>
          <a:stretch/>
        </p:blipFill>
        <p:spPr>
          <a:xfrm>
            <a:off x="3367945" y="3926774"/>
            <a:ext cx="529658" cy="7639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1"/>
          <p:cNvPicPr preferRelativeResize="0"/>
          <p:nvPr/>
        </p:nvPicPr>
        <p:blipFill rotWithShape="1">
          <a:blip r:embed="rId7"/>
          <a:srcRect/>
          <a:stretch/>
        </p:blipFill>
        <p:spPr>
          <a:xfrm>
            <a:off x="4258379" y="3940013"/>
            <a:ext cx="529658" cy="7752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1"/>
          <p:cNvPicPr preferRelativeResize="0"/>
          <p:nvPr/>
        </p:nvPicPr>
        <p:blipFill rotWithShape="1">
          <a:blip r:embed="rId8"/>
          <a:srcRect/>
          <a:stretch/>
        </p:blipFill>
        <p:spPr>
          <a:xfrm>
            <a:off x="4991380" y="3926773"/>
            <a:ext cx="752585" cy="7525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412</Words>
  <Application>Microsoft Office PowerPoint</Application>
  <PresentationFormat>On-screen Show (16:9)</PresentationFormat>
  <Paragraphs>57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Nunito</vt:lpstr>
      <vt:lpstr>Poppins</vt:lpstr>
      <vt:lpstr>Shift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R. Banks</dc:creator>
  <cp:lastModifiedBy>Sarah Hall</cp:lastModifiedBy>
  <cp:revision>4</cp:revision>
  <dcterms:modified xsi:type="dcterms:W3CDTF">2023-02-09T17:07:58Z</dcterms:modified>
</cp:coreProperties>
</file>