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144000" cy="5143500" type="screen16x9"/>
  <p:notesSz cx="6881813" cy="10002838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Nunito" pitchFamily="2" charset="77"/>
      <p:regular r:id="rId8"/>
      <p:bold r:id="rId9"/>
      <p:italic r:id="rId10"/>
      <p:boldItalic r:id="rId11"/>
    </p:embeddedFont>
    <p:embeddedFont>
      <p:font typeface="Poppins" pitchFamily="2" charset="77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6" roundtripDataSignature="AMtx7mi1MCPDi2XHgSWkzV9RGjA+utnlu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BEED1DD-C5E5-4042-94C6-BF284C4AC993}">
  <a:tblStyle styleId="{5BEED1DD-C5E5-4042-94C6-BF284C4AC993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9DFCCF9E-6643-40B1-91D1-2913F5D5497E}" styleName="Table_1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61" d="100"/>
          <a:sy n="161" d="100"/>
        </p:scale>
        <p:origin x="784" y="20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customschemas.google.com/relationships/presentationmetadata" Target="meta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06363" y="750888"/>
            <a:ext cx="6669087" cy="37512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8182" y="4751349"/>
            <a:ext cx="5505450" cy="4501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75" tIns="92275" rIns="92275" bIns="9227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6363" y="750888"/>
            <a:ext cx="6669087" cy="37512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6" name="Google Shape;126;p1:notes"/>
          <p:cNvSpPr txBox="1">
            <a:spLocks noGrp="1"/>
          </p:cNvSpPr>
          <p:nvPr>
            <p:ph type="body" idx="1"/>
          </p:nvPr>
        </p:nvSpPr>
        <p:spPr>
          <a:xfrm>
            <a:off x="688182" y="4751349"/>
            <a:ext cx="5505450" cy="4501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75" tIns="92275" rIns="92275" bIns="922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3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3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13;p3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9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4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4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2" name="Google Shape;22;p4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23" name="Google Shape;23;p4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4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4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6" name="Google Shape;26;p4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27" name="Google Shape;27;p4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Google Shape;28;p4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4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0" name="Google Shape;30;p4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31" name="Google Shape;31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4" name="Google Shape;34;p4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35" name="Google Shape;35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36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37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8" name="Google Shape;38;p4"/>
          <p:cNvGrpSpPr/>
          <p:nvPr/>
        </p:nvGrpSpPr>
        <p:grpSpPr>
          <a:xfrm>
            <a:off x="199149" y="4055652"/>
            <a:ext cx="2795413" cy="1083308"/>
            <a:chOff x="6917201" y="0"/>
            <a:chExt cx="2227777" cy="863400"/>
          </a:xfrm>
        </p:grpSpPr>
        <p:sp>
          <p:nvSpPr>
            <p:cNvPr id="39" name="Google Shape;39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" name="Google Shape;40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Google Shape;41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2" name="Google Shape;42;p4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43" name="Google Shape;43;p4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5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7" name="Google Shape;47;p5"/>
          <p:cNvGrpSpPr/>
          <p:nvPr/>
        </p:nvGrpSpPr>
        <p:grpSpPr>
          <a:xfrm>
            <a:off x="5594190" y="3961115"/>
            <a:ext cx="2910144" cy="1182340"/>
            <a:chOff x="6917201" y="0"/>
            <a:chExt cx="2227777" cy="863400"/>
          </a:xfrm>
        </p:grpSpPr>
        <p:sp>
          <p:nvSpPr>
            <p:cNvPr id="48" name="Google Shape;48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" name="Google Shape;49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" name="Google Shape;50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1" name="Google Shape;51;p5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52" name="Google Shape;52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" name="Google Shape;53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" name="Google Shape;54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5" name="Google Shape;55;p5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6" name="Google Shape;56;p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2" name="Google Shape;62;p6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" name="Google Shape;67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9" name="Google Shape;69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8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8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8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5" name="Google Shape;75;p8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76" name="Google Shape;76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9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9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0" name="Google Shape;80;p9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9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" name="Google Shape;82;p9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" name="Google Shape;83;p9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4" name="Google Shape;84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5" name="Google Shape;85;p9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" name="Google Shape;87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" name="Google Shape;88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9" name="Google Shape;89;p9"/>
          <p:cNvGrpSpPr/>
          <p:nvPr/>
        </p:nvGrpSpPr>
        <p:grpSpPr>
          <a:xfrm>
            <a:off x="5886353" y="1243"/>
            <a:ext cx="3257454" cy="1261514"/>
            <a:chOff x="6917201" y="0"/>
            <a:chExt cx="2227777" cy="863400"/>
          </a:xfrm>
        </p:grpSpPr>
        <p:sp>
          <p:nvSpPr>
            <p:cNvPr id="90" name="Google Shape;90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" name="Google Shape;91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" name="Google Shape;92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3" name="Google Shape;93;p9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94" name="Google Shape;94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10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0" name="Google Shape;100;p10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10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1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1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11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1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8" name="Google Shape;108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2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1" name="Google Shape;111;p12"/>
          <p:cNvGrpSpPr/>
          <p:nvPr/>
        </p:nvGrpSpPr>
        <p:grpSpPr>
          <a:xfrm>
            <a:off x="5959222" y="4119576"/>
            <a:ext cx="2520951" cy="1024165"/>
            <a:chOff x="6917201" y="0"/>
            <a:chExt cx="2227777" cy="863400"/>
          </a:xfrm>
        </p:grpSpPr>
        <p:sp>
          <p:nvSpPr>
            <p:cNvPr id="112" name="Google Shape;112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5" name="Google Shape;115;p12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116" name="Google Shape;116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9" name="Google Shape;119;p12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2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9845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26" Type="http://schemas.openxmlformats.org/officeDocument/2006/relationships/image" Target="../media/image24.png"/><Relationship Id="rId3" Type="http://schemas.openxmlformats.org/officeDocument/2006/relationships/image" Target="../media/image1.png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image" Target="../media/image23.png"/><Relationship Id="rId33" Type="http://schemas.openxmlformats.org/officeDocument/2006/relationships/image" Target="../media/image31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jpg"/><Relationship Id="rId20" Type="http://schemas.openxmlformats.org/officeDocument/2006/relationships/image" Target="../media/image18.png"/><Relationship Id="rId29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24" Type="http://schemas.openxmlformats.org/officeDocument/2006/relationships/image" Target="../media/image22.jpg"/><Relationship Id="rId32" Type="http://schemas.openxmlformats.org/officeDocument/2006/relationships/image" Target="../media/image30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28" Type="http://schemas.openxmlformats.org/officeDocument/2006/relationships/image" Target="../media/image26.png"/><Relationship Id="rId10" Type="http://schemas.openxmlformats.org/officeDocument/2006/relationships/image" Target="../media/image8.png"/><Relationship Id="rId19" Type="http://schemas.openxmlformats.org/officeDocument/2006/relationships/image" Target="../media/image17.jpg"/><Relationship Id="rId31" Type="http://schemas.openxmlformats.org/officeDocument/2006/relationships/image" Target="../media/image29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Relationship Id="rId27" Type="http://schemas.openxmlformats.org/officeDocument/2006/relationships/image" Target="../media/image25.png"/><Relationship Id="rId30" Type="http://schemas.openxmlformats.org/officeDocument/2006/relationships/image" Target="../media/image28.png"/><Relationship Id="rId8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8" name="Google Shape;128;p1"/>
          <p:cNvGraphicFramePr/>
          <p:nvPr>
            <p:extLst>
              <p:ext uri="{D42A27DB-BD31-4B8C-83A1-F6EECF244321}">
                <p14:modId xmlns:p14="http://schemas.microsoft.com/office/powerpoint/2010/main" val="3284332432"/>
              </p:ext>
            </p:extLst>
          </p:nvPr>
        </p:nvGraphicFramePr>
        <p:xfrm>
          <a:off x="530314" y="253641"/>
          <a:ext cx="2099175" cy="787908"/>
        </p:xfrm>
        <a:graphic>
          <a:graphicData uri="http://schemas.openxmlformats.org/drawingml/2006/table">
            <a:tbl>
              <a:tblPr>
                <a:noFill/>
                <a:tableStyleId>{5BEED1DD-C5E5-4042-94C6-BF284C4AC993}</a:tableStyleId>
              </a:tblPr>
              <a:tblGrid>
                <a:gridCol w="20991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Science Knowledge Organiser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CB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Working Scientifically</a:t>
                      </a:r>
                      <a:endParaRPr sz="8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Year  5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30" name="Google Shape;130;p1"/>
          <p:cNvGraphicFramePr/>
          <p:nvPr/>
        </p:nvGraphicFramePr>
        <p:xfrm>
          <a:off x="5436453" y="1638803"/>
          <a:ext cx="3479550" cy="3263385"/>
        </p:xfrm>
        <a:graphic>
          <a:graphicData uri="http://schemas.openxmlformats.org/drawingml/2006/table">
            <a:tbl>
              <a:tblPr>
                <a:noFill/>
                <a:tableStyleId>{9DFCCF9E-6643-40B1-91D1-2913F5D5497E}</a:tableStyleId>
              </a:tblPr>
              <a:tblGrid>
                <a:gridCol w="11155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640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397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Key 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Vocabulary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Definition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00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systematically</a:t>
                      </a:r>
                      <a:endParaRPr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In a regular and ordered way.</a:t>
                      </a:r>
                      <a:endParaRPr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00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quantitative data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Information that is counted or measured.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71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qualitative data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Information that is observed and not in numbers.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93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key factors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most important parts of an </a:t>
                      </a: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experiment</a:t>
                      </a: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71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experimental evidence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Things found to be true from the result of an </a:t>
                      </a: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experiment</a:t>
                      </a: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71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experiment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carefully planned test used to discover something unknown.</a:t>
                      </a:r>
                      <a:endParaRPr sz="2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84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apparatus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set of equipment used in an </a:t>
                      </a: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experiment</a:t>
                      </a: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93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method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way the </a:t>
                      </a: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experiment</a:t>
                      </a: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is done.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27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conclusion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Things that can be worked out from the </a:t>
                      </a: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results</a:t>
                      </a:r>
                      <a:r>
                        <a:rPr lang="en-GB" sz="8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of an </a:t>
                      </a: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experiment</a:t>
                      </a:r>
                      <a:r>
                        <a:rPr lang="en-GB" sz="8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131" name="Google Shape;131;p1"/>
          <p:cNvSpPr txBox="1"/>
          <p:nvPr/>
        </p:nvSpPr>
        <p:spPr>
          <a:xfrm>
            <a:off x="3274828" y="3732028"/>
            <a:ext cx="184731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32" name="Google Shape;132;p1"/>
          <p:cNvGraphicFramePr/>
          <p:nvPr/>
        </p:nvGraphicFramePr>
        <p:xfrm>
          <a:off x="2991540" y="255908"/>
          <a:ext cx="2412475" cy="259225"/>
        </p:xfrm>
        <a:graphic>
          <a:graphicData uri="http://schemas.openxmlformats.org/drawingml/2006/table">
            <a:tbl>
              <a:tblPr>
                <a:noFill/>
                <a:tableStyleId>{9DFCCF9E-6643-40B1-91D1-2913F5D5497E}</a:tableStyleId>
              </a:tblPr>
              <a:tblGrid>
                <a:gridCol w="605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6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59225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Recording Data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3" name="Google Shape;133;p1"/>
          <p:cNvGraphicFramePr/>
          <p:nvPr>
            <p:extLst>
              <p:ext uri="{D42A27DB-BD31-4B8C-83A1-F6EECF244321}">
                <p14:modId xmlns:p14="http://schemas.microsoft.com/office/powerpoint/2010/main" val="693378817"/>
              </p:ext>
            </p:extLst>
          </p:nvPr>
        </p:nvGraphicFramePr>
        <p:xfrm>
          <a:off x="267058" y="1118610"/>
          <a:ext cx="2469400" cy="1873475"/>
        </p:xfrm>
        <a:graphic>
          <a:graphicData uri="http://schemas.openxmlformats.org/drawingml/2006/table">
            <a:tbl>
              <a:tblPr>
                <a:noFill/>
                <a:tableStyleId>{9DFCCF9E-6643-40B1-91D1-2913F5D5497E}</a:tableStyleId>
              </a:tblPr>
              <a:tblGrid>
                <a:gridCol w="2469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942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i="0" u="sng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Planning and Communication and Sources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792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b="1" i="0" u="none" strike="noStrike" cap="none" dirty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34" name="Google Shape;134;p1"/>
          <p:cNvGraphicFramePr/>
          <p:nvPr>
            <p:extLst>
              <p:ext uri="{D42A27DB-BD31-4B8C-83A1-F6EECF244321}">
                <p14:modId xmlns:p14="http://schemas.microsoft.com/office/powerpoint/2010/main" val="894893345"/>
              </p:ext>
            </p:extLst>
          </p:nvPr>
        </p:nvGraphicFramePr>
        <p:xfrm>
          <a:off x="2768882" y="1118610"/>
          <a:ext cx="2635150" cy="1868105"/>
        </p:xfrm>
        <a:graphic>
          <a:graphicData uri="http://schemas.openxmlformats.org/drawingml/2006/table">
            <a:tbl>
              <a:tblPr>
                <a:noFill/>
                <a:tableStyleId>{9DFCCF9E-6643-40B1-91D1-2913F5D5497E}</a:tableStyleId>
              </a:tblPr>
              <a:tblGrid>
                <a:gridCol w="2635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1625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i="0" u="sng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Enquiring and Testing and Obtaining and Presenting Evidence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4141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b="1" i="0" u="none" strike="noStrike" cap="none" dirty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35" name="Google Shape;135;p1"/>
          <p:cNvGraphicFramePr/>
          <p:nvPr/>
        </p:nvGraphicFramePr>
        <p:xfrm>
          <a:off x="2768882" y="3004980"/>
          <a:ext cx="2635150" cy="1915520"/>
        </p:xfrm>
        <a:graphic>
          <a:graphicData uri="http://schemas.openxmlformats.org/drawingml/2006/table">
            <a:tbl>
              <a:tblPr>
                <a:noFill/>
                <a:tableStyleId>{9DFCCF9E-6643-40B1-91D1-2913F5D5497E}</a:tableStyleId>
              </a:tblPr>
              <a:tblGrid>
                <a:gridCol w="2635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46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i="0" u="sng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Considering Evidence and Evaluating</a:t>
                      </a:r>
                      <a:endParaRPr sz="1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107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b="1" i="0" u="none" strike="noStrike" cap="none" dirty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36" name="Google Shape;136;p1"/>
          <p:cNvGraphicFramePr/>
          <p:nvPr/>
        </p:nvGraphicFramePr>
        <p:xfrm>
          <a:off x="267058" y="3004980"/>
          <a:ext cx="2469400" cy="1913445"/>
        </p:xfrm>
        <a:graphic>
          <a:graphicData uri="http://schemas.openxmlformats.org/drawingml/2006/table">
            <a:tbl>
              <a:tblPr>
                <a:noFill/>
                <a:tableStyleId>{9DFCCF9E-6643-40B1-91D1-2913F5D5497E}</a:tableStyleId>
              </a:tblPr>
              <a:tblGrid>
                <a:gridCol w="2469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4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i="0" u="sng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Observing and Recording</a:t>
                      </a:r>
                      <a:endParaRPr sz="1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086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b="1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37" name="Google Shape;137;p1"/>
          <p:cNvSpPr txBox="1"/>
          <p:nvPr/>
        </p:nvSpPr>
        <p:spPr>
          <a:xfrm>
            <a:off x="319050" y="1949363"/>
            <a:ext cx="1318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Record observations </a:t>
            </a: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systematically.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38" name="Google Shape;138;p1"/>
          <p:cNvSpPr txBox="1"/>
          <p:nvPr/>
        </p:nvSpPr>
        <p:spPr>
          <a:xfrm>
            <a:off x="303976" y="2596288"/>
            <a:ext cx="1484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Use a range of </a:t>
            </a: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sources of information.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39" name="Google Shape;139;p1"/>
          <p:cNvSpPr txBox="1"/>
          <p:nvPr/>
        </p:nvSpPr>
        <p:spPr>
          <a:xfrm>
            <a:off x="2768891" y="1512818"/>
            <a:ext cx="22572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Give scientific explanations by using: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0" name="Google Shape;140;p1"/>
          <p:cNvSpPr txBox="1"/>
          <p:nvPr/>
        </p:nvSpPr>
        <p:spPr>
          <a:xfrm>
            <a:off x="2807264" y="2560857"/>
            <a:ext cx="16770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Recognise </a:t>
            </a:r>
            <a:r>
              <a:rPr lang="en-GB" sz="800" b="1" i="0" u="none" strike="noStrike" cap="non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key factors </a:t>
            </a:r>
            <a:r>
              <a:rPr lang="en-GB" sz="800" i="0" u="none" strike="noStrike" cap="non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when carrying out a fair test.</a:t>
            </a:r>
            <a:r>
              <a:rPr lang="en-GB" sz="800" b="1" i="0" u="none" strike="noStrike" cap="none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endParaRPr dirty="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1" name="Google Shape;141;p1"/>
          <p:cNvSpPr txBox="1"/>
          <p:nvPr/>
        </p:nvSpPr>
        <p:spPr>
          <a:xfrm>
            <a:off x="299180" y="4530587"/>
            <a:ext cx="13260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Plan to use </a:t>
            </a: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apparatus</a:t>
            </a: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to get </a:t>
            </a: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results</a:t>
            </a: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2" name="Google Shape;142;p1"/>
          <p:cNvSpPr txBox="1"/>
          <p:nvPr/>
        </p:nvSpPr>
        <p:spPr>
          <a:xfrm>
            <a:off x="1523500" y="3707925"/>
            <a:ext cx="13257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Choose correct </a:t>
            </a: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apparatus</a:t>
            </a: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for different tasks. </a:t>
            </a:r>
            <a:endParaRPr sz="7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3" name="Google Shape;143;p1"/>
          <p:cNvSpPr txBox="1"/>
          <p:nvPr/>
        </p:nvSpPr>
        <p:spPr>
          <a:xfrm>
            <a:off x="199038" y="3721750"/>
            <a:ext cx="14406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Make a series of accurate observations, comparisons and measurements.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4" name="Google Shape;144;p1"/>
          <p:cNvSpPr txBox="1"/>
          <p:nvPr/>
        </p:nvSpPr>
        <p:spPr>
          <a:xfrm>
            <a:off x="2745072" y="4583698"/>
            <a:ext cx="13260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Draw </a:t>
            </a: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conclusions</a:t>
            </a: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from the evidence.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5" name="Google Shape;145;p1"/>
          <p:cNvSpPr txBox="1"/>
          <p:nvPr/>
        </p:nvSpPr>
        <p:spPr>
          <a:xfrm>
            <a:off x="2736443" y="3669932"/>
            <a:ext cx="14406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Make predictions based on knowledge and understanding.</a:t>
            </a:r>
            <a:r>
              <a:rPr lang="en-GB" sz="7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300"/>
          </a:p>
        </p:txBody>
      </p:sp>
      <p:sp>
        <p:nvSpPr>
          <p:cNvPr id="146" name="Google Shape;146;p1"/>
          <p:cNvSpPr txBox="1"/>
          <p:nvPr/>
        </p:nvSpPr>
        <p:spPr>
          <a:xfrm>
            <a:off x="4066949" y="3636000"/>
            <a:ext cx="13182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Relate </a:t>
            </a: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evidence </a:t>
            </a: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to scientific knowledge and understanding. </a:t>
            </a:r>
            <a:endParaRPr sz="7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7" name="Google Shape;147;p1"/>
          <p:cNvSpPr txBox="1"/>
          <p:nvPr/>
        </p:nvSpPr>
        <p:spPr>
          <a:xfrm>
            <a:off x="8213898" y="350250"/>
            <a:ext cx="6930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Labelled diagram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8" name="Google Shape;148;p1"/>
          <p:cNvSpPr txBox="1"/>
          <p:nvPr/>
        </p:nvSpPr>
        <p:spPr>
          <a:xfrm>
            <a:off x="5346875" y="872000"/>
            <a:ext cx="8043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Block graph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9" name="Google Shape;149;p1"/>
          <p:cNvSpPr txBox="1"/>
          <p:nvPr/>
        </p:nvSpPr>
        <p:spPr>
          <a:xfrm>
            <a:off x="3807888" y="523525"/>
            <a:ext cx="5151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Tables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50" name="Google Shape;150;p1"/>
          <p:cNvSpPr txBox="1"/>
          <p:nvPr/>
        </p:nvSpPr>
        <p:spPr>
          <a:xfrm>
            <a:off x="6873546" y="789575"/>
            <a:ext cx="6744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Pictogram</a:t>
            </a:r>
            <a:endParaRPr/>
          </a:p>
        </p:txBody>
      </p:sp>
      <p:sp>
        <p:nvSpPr>
          <p:cNvPr id="151" name="Google Shape;151;p1"/>
          <p:cNvSpPr txBox="1"/>
          <p:nvPr/>
        </p:nvSpPr>
        <p:spPr>
          <a:xfrm>
            <a:off x="7637525" y="1134550"/>
            <a:ext cx="647100" cy="32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Sorting diagram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52" name="Google Shape;152;p1"/>
          <p:cNvPicPr preferRelativeResize="0"/>
          <p:nvPr/>
        </p:nvPicPr>
        <p:blipFill rotWithShape="1">
          <a:blip r:embed="rId3">
            <a:alphaModFix/>
          </a:blip>
          <a:srcRect l="13248" t="9208" r="14710" b="7527"/>
          <a:stretch/>
        </p:blipFill>
        <p:spPr>
          <a:xfrm>
            <a:off x="8256187" y="1110188"/>
            <a:ext cx="608425" cy="42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887124" y="307880"/>
            <a:ext cx="647261" cy="48544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446055" y="255896"/>
            <a:ext cx="528214" cy="65154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28959" y="2331474"/>
            <a:ext cx="366436" cy="2882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807371" y="3362323"/>
            <a:ext cx="472932" cy="354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1" descr="39+ Green Tick Clipart ... Green Tick Clipart | ClipartLook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2312608" y="3398167"/>
            <a:ext cx="283005" cy="283005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1"/>
          <p:cNvSpPr txBox="1"/>
          <p:nvPr/>
        </p:nvSpPr>
        <p:spPr>
          <a:xfrm>
            <a:off x="4066956" y="4583763"/>
            <a:ext cx="1318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Suggest how </a:t>
            </a: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methods</a:t>
            </a: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could be improved.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59" name="Google Shape;159;p1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4813928" y="4236281"/>
            <a:ext cx="312682" cy="3126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p1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2849194" y="4225678"/>
            <a:ext cx="416965" cy="3339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p1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-2859605" y="-1461628"/>
            <a:ext cx="45719" cy="53549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p1"/>
          <p:cNvSpPr txBox="1"/>
          <p:nvPr/>
        </p:nvSpPr>
        <p:spPr>
          <a:xfrm>
            <a:off x="1587250" y="2062900"/>
            <a:ext cx="1129200" cy="54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Communicate </a:t>
            </a: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quantitative</a:t>
            </a: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and </a:t>
            </a: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qualitative</a:t>
            </a: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data in a scientific way</a:t>
            </a:r>
            <a:r>
              <a:rPr lang="en-GB" sz="9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  <a:endParaRPr sz="1500"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63" name="Google Shape;163;p1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726860" y="4146700"/>
            <a:ext cx="312767" cy="3259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p1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5147405" y="4244741"/>
            <a:ext cx="178070" cy="2957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1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3216054" y="2215701"/>
            <a:ext cx="587891" cy="3527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1"/>
          <p:cNvPicPr preferRelativeResize="0"/>
          <p:nvPr/>
        </p:nvPicPr>
        <p:blipFill rotWithShape="1">
          <a:blip r:embed="rId15">
            <a:alphaModFix/>
          </a:blip>
          <a:srcRect/>
          <a:stretch/>
        </p:blipFill>
        <p:spPr>
          <a:xfrm>
            <a:off x="356556" y="3391770"/>
            <a:ext cx="209235" cy="2981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1" descr="Free Human Body Clipart Black And White, Download Free Clip Art ..."/>
          <p:cNvPicPr preferRelativeResize="0"/>
          <p:nvPr/>
        </p:nvPicPr>
        <p:blipFill rotWithShape="1">
          <a:blip r:embed="rId16">
            <a:alphaModFix/>
          </a:blip>
          <a:srcRect/>
          <a:stretch/>
        </p:blipFill>
        <p:spPr>
          <a:xfrm>
            <a:off x="7644293" y="296875"/>
            <a:ext cx="569609" cy="5696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1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3051436" y="571591"/>
            <a:ext cx="470744" cy="4905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p1"/>
          <p:cNvPicPr preferRelativeResize="0"/>
          <p:nvPr/>
        </p:nvPicPr>
        <p:blipFill rotWithShape="1">
          <a:blip r:embed="rId17">
            <a:alphaModFix/>
          </a:blip>
          <a:srcRect/>
          <a:stretch/>
        </p:blipFill>
        <p:spPr>
          <a:xfrm>
            <a:off x="3556975" y="703675"/>
            <a:ext cx="1039780" cy="38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p1"/>
          <p:cNvPicPr preferRelativeResize="0"/>
          <p:nvPr/>
        </p:nvPicPr>
        <p:blipFill rotWithShape="1">
          <a:blip r:embed="rId18">
            <a:alphaModFix/>
          </a:blip>
          <a:srcRect/>
          <a:stretch/>
        </p:blipFill>
        <p:spPr>
          <a:xfrm>
            <a:off x="6159585" y="307879"/>
            <a:ext cx="542232" cy="547600"/>
          </a:xfrm>
          <a:prstGeom prst="rect">
            <a:avLst/>
          </a:prstGeom>
          <a:noFill/>
          <a:ln>
            <a:noFill/>
          </a:ln>
        </p:spPr>
      </p:pic>
      <p:sp>
        <p:nvSpPr>
          <p:cNvPr id="171" name="Google Shape;171;p1"/>
          <p:cNvSpPr txBox="1"/>
          <p:nvPr/>
        </p:nvSpPr>
        <p:spPr>
          <a:xfrm>
            <a:off x="6084188" y="818825"/>
            <a:ext cx="693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Bar chart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72" name="Google Shape;172;p1" descr="imagesCAK4PO19"/>
          <p:cNvPicPr preferRelativeResize="0"/>
          <p:nvPr/>
        </p:nvPicPr>
        <p:blipFill rotWithShape="1">
          <a:blip r:embed="rId19">
            <a:alphaModFix/>
          </a:blip>
          <a:srcRect/>
          <a:stretch/>
        </p:blipFill>
        <p:spPr>
          <a:xfrm>
            <a:off x="3921332" y="3950814"/>
            <a:ext cx="330238" cy="2197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1"/>
          <p:cNvPicPr preferRelativeResize="0"/>
          <p:nvPr/>
        </p:nvPicPr>
        <p:blipFill rotWithShape="1">
          <a:blip r:embed="rId20">
            <a:alphaModFix/>
          </a:blip>
          <a:srcRect/>
          <a:stretch/>
        </p:blipFill>
        <p:spPr>
          <a:xfrm>
            <a:off x="911940" y="2316539"/>
            <a:ext cx="266150" cy="3180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1"/>
          <p:cNvPicPr preferRelativeResize="0"/>
          <p:nvPr/>
        </p:nvPicPr>
        <p:blipFill rotWithShape="1">
          <a:blip r:embed="rId21">
            <a:alphaModFix/>
          </a:blip>
          <a:srcRect/>
          <a:stretch/>
        </p:blipFill>
        <p:spPr>
          <a:xfrm>
            <a:off x="611048" y="3391766"/>
            <a:ext cx="347295" cy="2424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p1"/>
          <p:cNvPicPr preferRelativeResize="0"/>
          <p:nvPr/>
        </p:nvPicPr>
        <p:blipFill rotWithShape="1">
          <a:blip r:embed="rId22">
            <a:alphaModFix/>
          </a:blip>
          <a:srcRect/>
          <a:stretch/>
        </p:blipFill>
        <p:spPr>
          <a:xfrm>
            <a:off x="1479535" y="4152696"/>
            <a:ext cx="277026" cy="2445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1"/>
          <p:cNvPicPr preferRelativeResize="0"/>
          <p:nvPr/>
        </p:nvPicPr>
        <p:blipFill rotWithShape="1">
          <a:blip r:embed="rId22">
            <a:alphaModFix/>
          </a:blip>
          <a:srcRect/>
          <a:stretch/>
        </p:blipFill>
        <p:spPr>
          <a:xfrm>
            <a:off x="1003596" y="3401712"/>
            <a:ext cx="315210" cy="27828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1"/>
          <p:cNvPicPr preferRelativeResize="0"/>
          <p:nvPr/>
        </p:nvPicPr>
        <p:blipFill rotWithShape="1">
          <a:blip r:embed="rId23">
            <a:alphaModFix/>
          </a:blip>
          <a:srcRect/>
          <a:stretch/>
        </p:blipFill>
        <p:spPr>
          <a:xfrm>
            <a:off x="2810302" y="3368227"/>
            <a:ext cx="338387" cy="2895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p1" descr="Mind Clipart Thinking"/>
          <p:cNvPicPr preferRelativeResize="0"/>
          <p:nvPr/>
        </p:nvPicPr>
        <p:blipFill rotWithShape="1">
          <a:blip r:embed="rId24">
            <a:alphaModFix/>
          </a:blip>
          <a:srcRect/>
          <a:stretch/>
        </p:blipFill>
        <p:spPr>
          <a:xfrm>
            <a:off x="2839639" y="1755341"/>
            <a:ext cx="279703" cy="3227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p1"/>
          <p:cNvPicPr preferRelativeResize="0"/>
          <p:nvPr/>
        </p:nvPicPr>
        <p:blipFill rotWithShape="1">
          <a:blip r:embed="rId25">
            <a:alphaModFix/>
          </a:blip>
          <a:srcRect/>
          <a:stretch/>
        </p:blipFill>
        <p:spPr>
          <a:xfrm>
            <a:off x="5000662" y="3361991"/>
            <a:ext cx="191132" cy="259237"/>
          </a:xfrm>
          <a:prstGeom prst="rect">
            <a:avLst/>
          </a:prstGeom>
          <a:noFill/>
          <a:ln>
            <a:noFill/>
          </a:ln>
        </p:spPr>
      </p:pic>
      <p:sp>
        <p:nvSpPr>
          <p:cNvPr id="180" name="Google Shape;180;p1"/>
          <p:cNvSpPr txBox="1"/>
          <p:nvPr/>
        </p:nvSpPr>
        <p:spPr>
          <a:xfrm>
            <a:off x="4717330" y="3385274"/>
            <a:ext cx="3054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+</a:t>
            </a:r>
            <a:endParaRPr/>
          </a:p>
        </p:txBody>
      </p:sp>
      <p:pic>
        <p:nvPicPr>
          <p:cNvPr id="181" name="Google Shape;181;p1"/>
          <p:cNvPicPr preferRelativeResize="0"/>
          <p:nvPr/>
        </p:nvPicPr>
        <p:blipFill rotWithShape="1">
          <a:blip r:embed="rId26">
            <a:alphaModFix/>
          </a:blip>
          <a:srcRect/>
          <a:stretch/>
        </p:blipFill>
        <p:spPr>
          <a:xfrm>
            <a:off x="4651200" y="550999"/>
            <a:ext cx="674264" cy="531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p1" descr="imagesCAK4PO19"/>
          <p:cNvPicPr preferRelativeResize="0"/>
          <p:nvPr/>
        </p:nvPicPr>
        <p:blipFill rotWithShape="1">
          <a:blip r:embed="rId19">
            <a:alphaModFix/>
          </a:blip>
          <a:srcRect/>
          <a:stretch/>
        </p:blipFill>
        <p:spPr>
          <a:xfrm>
            <a:off x="6015947" y="1136863"/>
            <a:ext cx="556016" cy="370003"/>
          </a:xfrm>
          <a:prstGeom prst="rect">
            <a:avLst/>
          </a:prstGeom>
          <a:noFill/>
          <a:ln>
            <a:noFill/>
          </a:ln>
        </p:spPr>
      </p:pic>
      <p:sp>
        <p:nvSpPr>
          <p:cNvPr id="183" name="Google Shape;183;p1"/>
          <p:cNvSpPr txBox="1"/>
          <p:nvPr/>
        </p:nvSpPr>
        <p:spPr>
          <a:xfrm>
            <a:off x="5388875" y="1155975"/>
            <a:ext cx="720300" cy="33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Line </a:t>
            </a:r>
            <a:endParaRPr sz="800" i="0" u="none" strike="noStrike" cap="non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graph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84" name="Google Shape;184;p1"/>
          <p:cNvPicPr preferRelativeResize="0"/>
          <p:nvPr/>
        </p:nvPicPr>
        <p:blipFill rotWithShape="1">
          <a:blip r:embed="rId27">
            <a:alphaModFix/>
          </a:blip>
          <a:srcRect/>
          <a:stretch/>
        </p:blipFill>
        <p:spPr>
          <a:xfrm>
            <a:off x="2305719" y="1570844"/>
            <a:ext cx="329951" cy="3872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p1"/>
          <p:cNvPicPr preferRelativeResize="0"/>
          <p:nvPr/>
        </p:nvPicPr>
        <p:blipFill rotWithShape="1">
          <a:blip r:embed="rId28">
            <a:alphaModFix/>
          </a:blip>
          <a:srcRect/>
          <a:stretch/>
        </p:blipFill>
        <p:spPr>
          <a:xfrm>
            <a:off x="1721888" y="1552746"/>
            <a:ext cx="450601" cy="4234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p1"/>
          <p:cNvPicPr preferRelativeResize="0"/>
          <p:nvPr/>
        </p:nvPicPr>
        <p:blipFill rotWithShape="1">
          <a:blip r:embed="rId15">
            <a:alphaModFix/>
          </a:blip>
          <a:srcRect/>
          <a:stretch/>
        </p:blipFill>
        <p:spPr>
          <a:xfrm>
            <a:off x="565812" y="1610963"/>
            <a:ext cx="209235" cy="2981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p1"/>
          <p:cNvPicPr preferRelativeResize="0"/>
          <p:nvPr/>
        </p:nvPicPr>
        <p:blipFill rotWithShape="1">
          <a:blip r:embed="rId29">
            <a:alphaModFix/>
          </a:blip>
          <a:srcRect/>
          <a:stretch/>
        </p:blipFill>
        <p:spPr>
          <a:xfrm>
            <a:off x="798709" y="1582703"/>
            <a:ext cx="326810" cy="363486"/>
          </a:xfrm>
          <a:prstGeom prst="rect">
            <a:avLst/>
          </a:prstGeom>
          <a:noFill/>
          <a:ln>
            <a:noFill/>
          </a:ln>
        </p:spPr>
      </p:pic>
      <p:sp>
        <p:nvSpPr>
          <p:cNvPr id="188" name="Google Shape;188;p1"/>
          <p:cNvSpPr txBox="1"/>
          <p:nvPr/>
        </p:nvSpPr>
        <p:spPr>
          <a:xfrm>
            <a:off x="3194289" y="1790885"/>
            <a:ext cx="879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Previous knowledge</a:t>
            </a:r>
            <a:endParaRPr/>
          </a:p>
        </p:txBody>
      </p:sp>
      <p:sp>
        <p:nvSpPr>
          <p:cNvPr id="189" name="Google Shape;189;p1"/>
          <p:cNvSpPr txBox="1"/>
          <p:nvPr/>
        </p:nvSpPr>
        <p:spPr>
          <a:xfrm>
            <a:off x="4425225" y="2116725"/>
            <a:ext cx="8895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Experimental evidence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90" name="Google Shape;190;p1"/>
          <p:cNvPicPr preferRelativeResize="0"/>
          <p:nvPr/>
        </p:nvPicPr>
        <p:blipFill rotWithShape="1">
          <a:blip r:embed="rId30">
            <a:alphaModFix/>
          </a:blip>
          <a:srcRect/>
          <a:stretch/>
        </p:blipFill>
        <p:spPr>
          <a:xfrm>
            <a:off x="2839645" y="2200696"/>
            <a:ext cx="331807" cy="33180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1"/>
          <p:cNvPicPr preferRelativeResize="0"/>
          <p:nvPr/>
        </p:nvPicPr>
        <p:blipFill rotWithShape="1">
          <a:blip r:embed="rId31">
            <a:alphaModFix/>
          </a:blip>
          <a:srcRect/>
          <a:stretch/>
        </p:blipFill>
        <p:spPr>
          <a:xfrm>
            <a:off x="4632223" y="1790453"/>
            <a:ext cx="515175" cy="33954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03775" y="4121943"/>
            <a:ext cx="472932" cy="354699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p1"/>
          <p:cNvSpPr txBox="1"/>
          <p:nvPr/>
        </p:nvSpPr>
        <p:spPr>
          <a:xfrm>
            <a:off x="1453650" y="4428025"/>
            <a:ext cx="13182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Begin to make repeat observations and measurements </a:t>
            </a: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systematically</a:t>
            </a: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  <a:endParaRPr sz="700"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94" name="Google Shape;194;p1"/>
          <p:cNvPicPr preferRelativeResize="0"/>
          <p:nvPr/>
        </p:nvPicPr>
        <p:blipFill rotWithShape="1">
          <a:blip r:embed="rId22">
            <a:alphaModFix/>
          </a:blip>
          <a:srcRect/>
          <a:stretch/>
        </p:blipFill>
        <p:spPr>
          <a:xfrm>
            <a:off x="1959471" y="4152639"/>
            <a:ext cx="277026" cy="2445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95" name="Google Shape;195;p1"/>
          <p:cNvPicPr preferRelativeResize="0"/>
          <p:nvPr/>
        </p:nvPicPr>
        <p:blipFill rotWithShape="1">
          <a:blip r:embed="rId22">
            <a:alphaModFix/>
          </a:blip>
          <a:srcRect/>
          <a:stretch/>
        </p:blipFill>
        <p:spPr>
          <a:xfrm>
            <a:off x="2439422" y="4152696"/>
            <a:ext cx="277026" cy="244571"/>
          </a:xfrm>
          <a:prstGeom prst="rect">
            <a:avLst/>
          </a:prstGeom>
          <a:noFill/>
          <a:ln>
            <a:noFill/>
          </a:ln>
        </p:spPr>
      </p:pic>
      <p:sp>
        <p:nvSpPr>
          <p:cNvPr id="196" name="Google Shape;196;p1"/>
          <p:cNvSpPr/>
          <p:nvPr/>
        </p:nvSpPr>
        <p:spPr>
          <a:xfrm>
            <a:off x="1790468" y="4252131"/>
            <a:ext cx="111600" cy="45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25400" cap="flat" cmpd="sng">
            <a:solidFill>
              <a:srgbClr val="00584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7" name="Google Shape;197;p1"/>
          <p:cNvSpPr/>
          <p:nvPr/>
        </p:nvSpPr>
        <p:spPr>
          <a:xfrm>
            <a:off x="2270421" y="4252193"/>
            <a:ext cx="111600" cy="45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25400" cap="flat" cmpd="sng">
            <a:solidFill>
              <a:srgbClr val="00584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8" name="Google Shape;198;p1" descr="Mind Clipart Thinking"/>
          <p:cNvPicPr preferRelativeResize="0"/>
          <p:nvPr/>
        </p:nvPicPr>
        <p:blipFill rotWithShape="1">
          <a:blip r:embed="rId24">
            <a:alphaModFix/>
          </a:blip>
          <a:srcRect/>
          <a:stretch/>
        </p:blipFill>
        <p:spPr>
          <a:xfrm>
            <a:off x="3156343" y="3374243"/>
            <a:ext cx="260899" cy="3010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p1" descr="Mind Clipart Thinking"/>
          <p:cNvPicPr preferRelativeResize="0"/>
          <p:nvPr/>
        </p:nvPicPr>
        <p:blipFill rotWithShape="1">
          <a:blip r:embed="rId24">
            <a:alphaModFix/>
          </a:blip>
          <a:srcRect/>
          <a:stretch/>
        </p:blipFill>
        <p:spPr>
          <a:xfrm>
            <a:off x="4537730" y="3359364"/>
            <a:ext cx="231630" cy="267265"/>
          </a:xfrm>
          <a:prstGeom prst="rect">
            <a:avLst/>
          </a:prstGeom>
          <a:noFill/>
          <a:ln>
            <a:noFill/>
          </a:ln>
        </p:spPr>
      </p:pic>
      <p:sp>
        <p:nvSpPr>
          <p:cNvPr id="200" name="Google Shape;200;p1"/>
          <p:cNvSpPr txBox="1"/>
          <p:nvPr/>
        </p:nvSpPr>
        <p:spPr>
          <a:xfrm>
            <a:off x="3253796" y="4170691"/>
            <a:ext cx="16233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Explain differences in results.</a:t>
            </a:r>
            <a:endParaRPr sz="700"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201" name="Google Shape;201;p1"/>
          <p:cNvPicPr preferRelativeResize="0"/>
          <p:nvPr/>
        </p:nvPicPr>
        <p:blipFill rotWithShape="1">
          <a:blip r:embed="rId32">
            <a:alphaModFix/>
          </a:blip>
          <a:srcRect/>
          <a:stretch/>
        </p:blipFill>
        <p:spPr>
          <a:xfrm>
            <a:off x="3645261" y="3950821"/>
            <a:ext cx="235983" cy="244526"/>
          </a:xfrm>
          <a:prstGeom prst="rect">
            <a:avLst/>
          </a:prstGeom>
          <a:noFill/>
          <a:ln>
            <a:noFill/>
          </a:ln>
        </p:spPr>
      </p:pic>
      <p:sp>
        <p:nvSpPr>
          <p:cNvPr id="202" name="Google Shape;202;p1"/>
          <p:cNvSpPr txBox="1"/>
          <p:nvPr/>
        </p:nvSpPr>
        <p:spPr>
          <a:xfrm>
            <a:off x="6486250" y="1136913"/>
            <a:ext cx="693000" cy="3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Scatter </a:t>
            </a:r>
            <a:endParaRPr sz="800" i="0" u="none" strike="noStrike" cap="non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graph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203" name="Google Shape;203;p1"/>
          <p:cNvPicPr preferRelativeResize="0"/>
          <p:nvPr/>
        </p:nvPicPr>
        <p:blipFill rotWithShape="1">
          <a:blip r:embed="rId33">
            <a:alphaModFix/>
          </a:blip>
          <a:srcRect/>
          <a:stretch/>
        </p:blipFill>
        <p:spPr>
          <a:xfrm>
            <a:off x="7086147" y="1114942"/>
            <a:ext cx="551381" cy="4138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253</Words>
  <Application>Microsoft Macintosh PowerPoint</Application>
  <PresentationFormat>On-screen Show (16:9)</PresentationFormat>
  <Paragraphs>56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Poppins</vt:lpstr>
      <vt:lpstr>Nunito</vt:lpstr>
      <vt:lpstr>Calibri</vt:lpstr>
      <vt:lpstr>Arial</vt:lpstr>
      <vt:lpstr>Shift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R. Banks</dc:creator>
  <cp:lastModifiedBy>Mr M McDermott</cp:lastModifiedBy>
  <cp:revision>3</cp:revision>
  <dcterms:modified xsi:type="dcterms:W3CDTF">2022-01-23T19:45:01Z</dcterms:modified>
</cp:coreProperties>
</file>