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9144000" cy="5143500" type="screen16x9"/>
  <p:notesSz cx="6797675" cy="9926638"/>
  <p:embeddedFontLst>
    <p:embeddedFont>
      <p:font typeface="Calibri" panose="020F0502020204030204" pitchFamily="34" charset="0"/>
      <p:regular r:id="rId4"/>
      <p:bold r:id="rId5"/>
      <p:italic r:id="rId6"/>
      <p:boldItalic r:id="rId7"/>
    </p:embeddedFont>
    <p:embeddedFont>
      <p:font typeface="Nunito" pitchFamily="2" charset="77"/>
      <p:regular r:id="rId8"/>
      <p:bold r:id="rId9"/>
      <p:italic r:id="rId10"/>
      <p:boldItalic r:id="rId11"/>
    </p:embeddedFont>
    <p:embeddedFont>
      <p:font typeface="Poppins" pitchFamily="2" charset="77"/>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6" roundtripDataSignature="AMtx7mjfECknX6/SeQbvsT/DSsw5cHK7g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F43AF6E-DBF3-475E-9D8B-6A9BC1AE2E16}">
  <a:tblStyle styleId="{3F43AF6E-DBF3-475E-9D8B-6A9BC1AE2E16}" styleName="Table_0">
    <a:wholeTbl>
      <a:tcTxStyle b="off" i="off">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57466E94-8971-44CD-BD50-A181D862FADC}" styleName="Table_1">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61" d="100"/>
          <a:sy n="161" d="100"/>
        </p:scale>
        <p:origin x="784" y="2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9"/>
        <p:cNvGrpSpPr/>
        <p:nvPr/>
      </p:nvGrpSpPr>
      <p:grpSpPr>
        <a:xfrm>
          <a:off x="0" y="0"/>
          <a:ext cx="0" cy="0"/>
          <a:chOff x="0" y="0"/>
          <a:chExt cx="0" cy="0"/>
        </a:xfrm>
      </p:grpSpPr>
      <p:sp>
        <p:nvSpPr>
          <p:cNvPr id="10" name="Google Shape;10;p3"/>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3"/>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3"/>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3"/>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4" name="Google Shape;14;p3"/>
          <p:cNvSpPr txBox="1">
            <a:spLocks noGrp="1"/>
          </p:cNvSpPr>
          <p:nvPr>
            <p:ph type="body" idx="1"/>
          </p:nvPr>
        </p:nvSpPr>
        <p:spPr>
          <a:xfrm>
            <a:off x="819150"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5" name="Google Shape;15;p3"/>
          <p:cNvSpPr txBox="1">
            <a:spLocks noGrp="1"/>
          </p:cNvSpPr>
          <p:nvPr>
            <p:ph type="body" idx="2"/>
          </p:nvPr>
        </p:nvSpPr>
        <p:spPr>
          <a:xfrm>
            <a:off x="4638675"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6" name="Google Shape;16;p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17"/>
        <p:cNvGrpSpPr/>
        <p:nvPr/>
      </p:nvGrpSpPr>
      <p:grpSpPr>
        <a:xfrm>
          <a:off x="0" y="0"/>
          <a:ext cx="0" cy="0"/>
          <a:chOff x="0" y="0"/>
          <a:chExt cx="0" cy="0"/>
        </a:xfrm>
      </p:grpSpPr>
      <p:sp>
        <p:nvSpPr>
          <p:cNvPr id="18" name="Google Shape;18;p4"/>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4"/>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4"/>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4"/>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 name="Google Shape;22;p4"/>
          <p:cNvGrpSpPr/>
          <p:nvPr/>
        </p:nvGrpSpPr>
        <p:grpSpPr>
          <a:xfrm>
            <a:off x="255200" y="592"/>
            <a:ext cx="2250363" cy="1044300"/>
            <a:chOff x="255200" y="592"/>
            <a:chExt cx="2250363" cy="1044300"/>
          </a:xfrm>
        </p:grpSpPr>
        <p:sp>
          <p:nvSpPr>
            <p:cNvPr id="23" name="Google Shape;23;p4"/>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4"/>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4"/>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 name="Google Shape;26;p4"/>
          <p:cNvGrpSpPr/>
          <p:nvPr/>
        </p:nvGrpSpPr>
        <p:grpSpPr>
          <a:xfrm>
            <a:off x="905395" y="592"/>
            <a:ext cx="2250363" cy="1044300"/>
            <a:chOff x="905395" y="592"/>
            <a:chExt cx="2250363" cy="1044300"/>
          </a:xfrm>
        </p:grpSpPr>
        <p:sp>
          <p:nvSpPr>
            <p:cNvPr id="27" name="Google Shape;27;p4"/>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4"/>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4"/>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 name="Google Shape;30;p4"/>
          <p:cNvGrpSpPr/>
          <p:nvPr/>
        </p:nvGrpSpPr>
        <p:grpSpPr>
          <a:xfrm>
            <a:off x="7057468" y="5088"/>
            <a:ext cx="1851282" cy="752108"/>
            <a:chOff x="6917201" y="0"/>
            <a:chExt cx="2227777" cy="863400"/>
          </a:xfrm>
        </p:grpSpPr>
        <p:sp>
          <p:nvSpPr>
            <p:cNvPr id="31" name="Google Shape;31;p4"/>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4"/>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4"/>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4" name="Google Shape;34;p4"/>
          <p:cNvGrpSpPr/>
          <p:nvPr/>
        </p:nvGrpSpPr>
        <p:grpSpPr>
          <a:xfrm>
            <a:off x="6553032" y="4217852"/>
            <a:ext cx="2389068" cy="925737"/>
            <a:chOff x="6917201" y="0"/>
            <a:chExt cx="2227777" cy="863400"/>
          </a:xfrm>
        </p:grpSpPr>
        <p:sp>
          <p:nvSpPr>
            <p:cNvPr id="35" name="Google Shape;35;p4"/>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4"/>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4"/>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 name="Google Shape;38;p4"/>
          <p:cNvGrpSpPr/>
          <p:nvPr/>
        </p:nvGrpSpPr>
        <p:grpSpPr>
          <a:xfrm>
            <a:off x="199149" y="4055652"/>
            <a:ext cx="2795413" cy="1083308"/>
            <a:chOff x="6917201" y="0"/>
            <a:chExt cx="2227777" cy="863400"/>
          </a:xfrm>
        </p:grpSpPr>
        <p:sp>
          <p:nvSpPr>
            <p:cNvPr id="39" name="Google Shape;39;p4"/>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4"/>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4"/>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 name="Google Shape;42;p4"/>
          <p:cNvSpPr txBox="1">
            <a:spLocks noGrp="1"/>
          </p:cNvSpPr>
          <p:nvPr>
            <p:ph type="ctrTitle"/>
          </p:nvPr>
        </p:nvSpPr>
        <p:spPr>
          <a:xfrm>
            <a:off x="1858703" y="1822833"/>
            <a:ext cx="5361300" cy="1448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43" name="Google Shape;43;p4"/>
          <p:cNvSpPr txBox="1">
            <a:spLocks noGrp="1"/>
          </p:cNvSpPr>
          <p:nvPr>
            <p:ph type="subTitle" idx="1"/>
          </p:nvPr>
        </p:nvSpPr>
        <p:spPr>
          <a:xfrm>
            <a:off x="1858700" y="3413158"/>
            <a:ext cx="5361300" cy="52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4" name="Google Shape;44;p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45"/>
        <p:cNvGrpSpPr/>
        <p:nvPr/>
      </p:nvGrpSpPr>
      <p:grpSpPr>
        <a:xfrm>
          <a:off x="0" y="0"/>
          <a:ext cx="0" cy="0"/>
          <a:chOff x="0" y="0"/>
          <a:chExt cx="0" cy="0"/>
        </a:xfrm>
      </p:grpSpPr>
      <p:sp>
        <p:nvSpPr>
          <p:cNvPr id="46" name="Google Shape;46;p5"/>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7" name="Google Shape;47;p5"/>
          <p:cNvGrpSpPr/>
          <p:nvPr/>
        </p:nvGrpSpPr>
        <p:grpSpPr>
          <a:xfrm>
            <a:off x="5594190" y="3961115"/>
            <a:ext cx="2910144" cy="1182340"/>
            <a:chOff x="6917201" y="0"/>
            <a:chExt cx="2227777" cy="863400"/>
          </a:xfrm>
        </p:grpSpPr>
        <p:sp>
          <p:nvSpPr>
            <p:cNvPr id="48" name="Google Shape;48;p5"/>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5"/>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5"/>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1" name="Google Shape;51;p5"/>
          <p:cNvGrpSpPr/>
          <p:nvPr/>
        </p:nvGrpSpPr>
        <p:grpSpPr>
          <a:xfrm>
            <a:off x="199149" y="2"/>
            <a:ext cx="2795413" cy="1083308"/>
            <a:chOff x="6917201" y="0"/>
            <a:chExt cx="2227777" cy="863400"/>
          </a:xfrm>
        </p:grpSpPr>
        <p:sp>
          <p:nvSpPr>
            <p:cNvPr id="52" name="Google Shape;52;p5"/>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5"/>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5"/>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5" name="Google Shape;55;p5"/>
          <p:cNvSpPr txBox="1">
            <a:spLocks noGrp="1"/>
          </p:cNvSpPr>
          <p:nvPr>
            <p:ph type="title"/>
          </p:nvPr>
        </p:nvSpPr>
        <p:spPr>
          <a:xfrm>
            <a:off x="1888684" y="1746100"/>
            <a:ext cx="5377500" cy="1646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a:endParaRPr/>
          </a:p>
        </p:txBody>
      </p:sp>
      <p:sp>
        <p:nvSpPr>
          <p:cNvPr id="56" name="Google Shape;56;p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57"/>
        <p:cNvGrpSpPr/>
        <p:nvPr/>
      </p:nvGrpSpPr>
      <p:grpSpPr>
        <a:xfrm>
          <a:off x="0" y="0"/>
          <a:ext cx="0" cy="0"/>
          <a:chOff x="0" y="0"/>
          <a:chExt cx="0" cy="0"/>
        </a:xfrm>
      </p:grpSpPr>
      <p:sp>
        <p:nvSpPr>
          <p:cNvPr id="58" name="Google Shape;58;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2" name="Google Shape;62;p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63" name="Google Shape;63;p6"/>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7"/>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7"/>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9" name="Google Shape;69;p7"/>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8"/>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8"/>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8"/>
          <p:cNvSpPr txBox="1">
            <a:spLocks noGrp="1"/>
          </p:cNvSpPr>
          <p:nvPr>
            <p:ph type="title"/>
          </p:nvPr>
        </p:nvSpPr>
        <p:spPr>
          <a:xfrm>
            <a:off x="819150" y="845600"/>
            <a:ext cx="3709200" cy="1383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75" name="Google Shape;75;p8"/>
          <p:cNvSpPr txBox="1">
            <a:spLocks noGrp="1"/>
          </p:cNvSpPr>
          <p:nvPr>
            <p:ph type="body" idx="1"/>
          </p:nvPr>
        </p:nvSpPr>
        <p:spPr>
          <a:xfrm>
            <a:off x="830700" y="2319050"/>
            <a:ext cx="3709200" cy="21198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76" name="Google Shape;76;p8"/>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9"/>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9"/>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0" name="Google Shape;80;p9"/>
          <p:cNvGrpSpPr/>
          <p:nvPr/>
        </p:nvGrpSpPr>
        <p:grpSpPr>
          <a:xfrm>
            <a:off x="255991" y="-118"/>
            <a:ext cx="2251347" cy="1043408"/>
            <a:chOff x="3961956" y="4383950"/>
            <a:chExt cx="1160548" cy="548700"/>
          </a:xfrm>
        </p:grpSpPr>
        <p:sp>
          <p:nvSpPr>
            <p:cNvPr id="81" name="Google Shape;81;p9"/>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9"/>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9"/>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4" name="Google Shape;84;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5" name="Google Shape;85;p9"/>
          <p:cNvGrpSpPr/>
          <p:nvPr/>
        </p:nvGrpSpPr>
        <p:grpSpPr>
          <a:xfrm>
            <a:off x="34934" y="4522125"/>
            <a:ext cx="1593306" cy="617072"/>
            <a:chOff x="6917201" y="0"/>
            <a:chExt cx="2227777" cy="863400"/>
          </a:xfrm>
        </p:grpSpPr>
        <p:sp>
          <p:nvSpPr>
            <p:cNvPr id="86" name="Google Shape;86;p9"/>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9"/>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9"/>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9" name="Google Shape;89;p9"/>
          <p:cNvGrpSpPr/>
          <p:nvPr/>
        </p:nvGrpSpPr>
        <p:grpSpPr>
          <a:xfrm>
            <a:off x="5886353" y="1243"/>
            <a:ext cx="3257454" cy="1261514"/>
            <a:chOff x="6917201" y="0"/>
            <a:chExt cx="2227777" cy="863400"/>
          </a:xfrm>
        </p:grpSpPr>
        <p:sp>
          <p:nvSpPr>
            <p:cNvPr id="90" name="Google Shape;90;p9"/>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9"/>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9"/>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3" name="Google Shape;93;p9"/>
          <p:cNvSpPr txBox="1">
            <a:spLocks noGrp="1"/>
          </p:cNvSpPr>
          <p:nvPr>
            <p:ph type="title"/>
          </p:nvPr>
        </p:nvSpPr>
        <p:spPr>
          <a:xfrm>
            <a:off x="1393929" y="1301146"/>
            <a:ext cx="6366900" cy="253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a:endParaRPr/>
          </a:p>
        </p:txBody>
      </p:sp>
      <p:sp>
        <p:nvSpPr>
          <p:cNvPr id="94" name="Google Shape;94;p9"/>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10"/>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0"/>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0"/>
          <p:cNvSpPr txBox="1">
            <a:spLocks noGrp="1"/>
          </p:cNvSpPr>
          <p:nvPr>
            <p:ph type="title"/>
          </p:nvPr>
        </p:nvSpPr>
        <p:spPr>
          <a:xfrm>
            <a:off x="819150" y="845600"/>
            <a:ext cx="6424200" cy="705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00" name="Google Shape;100;p10"/>
          <p:cNvSpPr txBox="1">
            <a:spLocks noGrp="1"/>
          </p:cNvSpPr>
          <p:nvPr>
            <p:ph type="subTitle" idx="1"/>
          </p:nvPr>
        </p:nvSpPr>
        <p:spPr>
          <a:xfrm>
            <a:off x="819150" y="1550700"/>
            <a:ext cx="5859900" cy="39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10"/>
          <p:cNvSpPr txBox="1">
            <a:spLocks noGrp="1"/>
          </p:cNvSpPr>
          <p:nvPr>
            <p:ph type="body" idx="2"/>
          </p:nvPr>
        </p:nvSpPr>
        <p:spPr>
          <a:xfrm>
            <a:off x="819150" y="2467050"/>
            <a:ext cx="5859900" cy="20955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02" name="Google Shape;102;p10"/>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1"/>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1"/>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1"/>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1"/>
          <p:cNvSpPr txBox="1">
            <a:spLocks noGrp="1"/>
          </p:cNvSpPr>
          <p:nvPr>
            <p:ph type="body" idx="1"/>
          </p:nvPr>
        </p:nvSpPr>
        <p:spPr>
          <a:xfrm>
            <a:off x="328025" y="4163500"/>
            <a:ext cx="7415100" cy="605100"/>
          </a:xfrm>
          <a:prstGeom prst="rect">
            <a:avLst/>
          </a:prstGeom>
          <a:noFill/>
          <a:ln>
            <a:noFill/>
          </a:ln>
        </p:spPr>
        <p:txBody>
          <a:bodyPr spcFirstLastPara="1" wrap="square" lIns="91425" tIns="91425" rIns="91425" bIns="91425" anchor="b" anchorCtr="0">
            <a:noAutofit/>
          </a:bodyPr>
          <a:lstStyle>
            <a:lvl1pPr marL="457200" lvl="0" indent="-228600" algn="l">
              <a:lnSpc>
                <a:spcPct val="100000"/>
              </a:lnSpc>
              <a:spcBef>
                <a:spcPts val="0"/>
              </a:spcBef>
              <a:spcAft>
                <a:spcPts val="0"/>
              </a:spcAft>
              <a:buSzPts val="1300"/>
              <a:buNone/>
              <a:defRPr/>
            </a:lvl1pPr>
          </a:lstStyle>
          <a:p>
            <a:endParaRPr/>
          </a:p>
        </p:txBody>
      </p:sp>
      <p:sp>
        <p:nvSpPr>
          <p:cNvPr id="108" name="Google Shape;108;p1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2"/>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1" name="Google Shape;111;p12"/>
          <p:cNvGrpSpPr/>
          <p:nvPr/>
        </p:nvGrpSpPr>
        <p:grpSpPr>
          <a:xfrm>
            <a:off x="5959222" y="4119576"/>
            <a:ext cx="2520951" cy="1024165"/>
            <a:chOff x="6917201" y="0"/>
            <a:chExt cx="2227777" cy="863400"/>
          </a:xfrm>
        </p:grpSpPr>
        <p:sp>
          <p:nvSpPr>
            <p:cNvPr id="112" name="Google Shape;112;p12"/>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12"/>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2"/>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5" name="Google Shape;115;p12"/>
          <p:cNvGrpSpPr/>
          <p:nvPr/>
        </p:nvGrpSpPr>
        <p:grpSpPr>
          <a:xfrm>
            <a:off x="199149" y="2"/>
            <a:ext cx="2795413" cy="1083308"/>
            <a:chOff x="6917201" y="0"/>
            <a:chExt cx="2227777" cy="863400"/>
          </a:xfrm>
        </p:grpSpPr>
        <p:sp>
          <p:nvSpPr>
            <p:cNvPr id="116" name="Google Shape;116;p1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1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9" name="Google Shape;119;p12"/>
          <p:cNvSpPr txBox="1">
            <a:spLocks noGrp="1"/>
          </p:cNvSpPr>
          <p:nvPr>
            <p:ph type="title" hasCustomPrompt="1"/>
          </p:nvPr>
        </p:nvSpPr>
        <p:spPr>
          <a:xfrm>
            <a:off x="1385850" y="1383850"/>
            <a:ext cx="6372300" cy="1379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20" name="Google Shape;120;p12"/>
          <p:cNvSpPr txBox="1">
            <a:spLocks noGrp="1"/>
          </p:cNvSpPr>
          <p:nvPr>
            <p:ph type="body" idx="1"/>
          </p:nvPr>
        </p:nvSpPr>
        <p:spPr>
          <a:xfrm>
            <a:off x="1385850" y="2863850"/>
            <a:ext cx="6372300" cy="641100"/>
          </a:xfrm>
          <a:prstGeom prst="rect">
            <a:avLst/>
          </a:prstGeom>
          <a:noFill/>
          <a:ln>
            <a:noFill/>
          </a:ln>
        </p:spPr>
        <p:txBody>
          <a:bodyPr spcFirstLastPara="1" wrap="square" lIns="91425" tIns="91425" rIns="91425" bIns="91425" anchor="t" anchorCtr="0">
            <a:noAutofit/>
          </a:bodyPr>
          <a:lstStyle>
            <a:lvl1pPr marL="457200" lvl="0" indent="-311150" algn="ctr">
              <a:lnSpc>
                <a:spcPct val="115000"/>
              </a:lnSpc>
              <a:spcBef>
                <a:spcPts val="0"/>
              </a:spcBef>
              <a:spcAft>
                <a:spcPts val="0"/>
              </a:spcAft>
              <a:buSzPts val="1300"/>
              <a:buChar char="●"/>
              <a:defRPr/>
            </a:lvl1pPr>
            <a:lvl2pPr marL="914400" lvl="1" indent="-298450" algn="ctr">
              <a:lnSpc>
                <a:spcPct val="115000"/>
              </a:lnSpc>
              <a:spcBef>
                <a:spcPts val="1600"/>
              </a:spcBef>
              <a:spcAft>
                <a:spcPts val="0"/>
              </a:spcAft>
              <a:buSzPts val="1100"/>
              <a:buChar char="○"/>
              <a:defRPr/>
            </a:lvl2pPr>
            <a:lvl3pPr marL="1371600" lvl="2" indent="-298450" algn="ctr">
              <a:lnSpc>
                <a:spcPct val="115000"/>
              </a:lnSpc>
              <a:spcBef>
                <a:spcPts val="1600"/>
              </a:spcBef>
              <a:spcAft>
                <a:spcPts val="0"/>
              </a:spcAft>
              <a:buSzPts val="1100"/>
              <a:buChar char="■"/>
              <a:defRPr/>
            </a:lvl3pPr>
            <a:lvl4pPr marL="1828800" lvl="3" indent="-298450" algn="ctr">
              <a:lnSpc>
                <a:spcPct val="115000"/>
              </a:lnSpc>
              <a:spcBef>
                <a:spcPts val="1600"/>
              </a:spcBef>
              <a:spcAft>
                <a:spcPts val="0"/>
              </a:spcAft>
              <a:buSzPts val="1100"/>
              <a:buChar char="●"/>
              <a:defRPr/>
            </a:lvl4pPr>
            <a:lvl5pPr marL="2286000" lvl="4" indent="-298450" algn="ctr">
              <a:lnSpc>
                <a:spcPct val="115000"/>
              </a:lnSpc>
              <a:spcBef>
                <a:spcPts val="1600"/>
              </a:spcBef>
              <a:spcAft>
                <a:spcPts val="0"/>
              </a:spcAft>
              <a:buSzPts val="1100"/>
              <a:buChar char="○"/>
              <a:defRPr/>
            </a:lvl5pPr>
            <a:lvl6pPr marL="2743200" lvl="5" indent="-298450" algn="ctr">
              <a:lnSpc>
                <a:spcPct val="115000"/>
              </a:lnSpc>
              <a:spcBef>
                <a:spcPts val="1600"/>
              </a:spcBef>
              <a:spcAft>
                <a:spcPts val="0"/>
              </a:spcAft>
              <a:buSzPts val="1100"/>
              <a:buChar char="■"/>
              <a:defRPr/>
            </a:lvl6pPr>
            <a:lvl7pPr marL="3200400" lvl="6" indent="-298450" algn="ctr">
              <a:lnSpc>
                <a:spcPct val="115000"/>
              </a:lnSpc>
              <a:spcBef>
                <a:spcPts val="1600"/>
              </a:spcBef>
              <a:spcAft>
                <a:spcPts val="0"/>
              </a:spcAft>
              <a:buSzPts val="1100"/>
              <a:buChar char="●"/>
              <a:defRPr/>
            </a:lvl7pPr>
            <a:lvl8pPr marL="3657600" lvl="7" indent="-298450" algn="ctr">
              <a:lnSpc>
                <a:spcPct val="115000"/>
              </a:lnSpc>
              <a:spcBef>
                <a:spcPts val="1600"/>
              </a:spcBef>
              <a:spcAft>
                <a:spcPts val="0"/>
              </a:spcAft>
              <a:buSzPts val="1100"/>
              <a:buChar char="○"/>
              <a:defRPr/>
            </a:lvl8pPr>
            <a:lvl9pPr marL="4114800" lvl="8" indent="-298450" algn="ctr">
              <a:lnSpc>
                <a:spcPct val="115000"/>
              </a:lnSpc>
              <a:spcBef>
                <a:spcPts val="1600"/>
              </a:spcBef>
              <a:spcAft>
                <a:spcPts val="1600"/>
              </a:spcAft>
              <a:buSzPts val="1100"/>
              <a:buChar char="■"/>
              <a:defRPr/>
            </a:lvl9pPr>
          </a:lstStyle>
          <a:p>
            <a:endParaRPr/>
          </a:p>
        </p:txBody>
      </p:sp>
      <p:sp>
        <p:nvSpPr>
          <p:cNvPr id="121" name="Google Shape;121;p1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1pPr>
            <a:lvl2pPr marR="0" lvl="1"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2pPr>
            <a:lvl3pPr marR="0" lvl="2"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3pPr>
            <a:lvl4pPr marR="0" lvl="3"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4pPr>
            <a:lvl5pPr marR="0" lvl="4"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5pPr>
            <a:lvl6pPr marR="0" lvl="5"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6pPr>
            <a:lvl7pPr marR="0" lvl="6"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7pPr>
            <a:lvl8pPr marR="0" lvl="7"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8pPr>
            <a:lvl9pPr marR="0" lvl="8"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9pPr>
          </a:lstStyle>
          <a:p>
            <a:endParaRPr/>
          </a:p>
        </p:txBody>
      </p:sp>
      <p:sp>
        <p:nvSpPr>
          <p:cNvPr id="7" name="Google Shape;7;p2"/>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marR="0" lvl="0" indent="-311150" algn="l" rtl="0">
              <a:lnSpc>
                <a:spcPct val="115000"/>
              </a:lnSpc>
              <a:spcBef>
                <a:spcPts val="0"/>
              </a:spcBef>
              <a:spcAft>
                <a:spcPts val="0"/>
              </a:spcAft>
              <a:buClr>
                <a:schemeClr val="dk2"/>
              </a:buClr>
              <a:buSzPts val="1300"/>
              <a:buFont typeface="Calibri"/>
              <a:buChar char="●"/>
              <a:defRPr sz="1300" b="0" i="0" u="none" strike="noStrike" cap="none">
                <a:solidFill>
                  <a:schemeClr val="dk2"/>
                </a:solidFill>
                <a:latin typeface="Calibri"/>
                <a:ea typeface="Calibri"/>
                <a:cs typeface="Calibri"/>
                <a:sym typeface="Calibri"/>
              </a:defRPr>
            </a:lvl1pPr>
            <a:lvl2pPr marL="914400" marR="0" lvl="1"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2pPr>
            <a:lvl3pPr marL="1371600" marR="0" lvl="2"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3pPr>
            <a:lvl4pPr marL="1828800" marR="0" lvl="3"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4pPr>
            <a:lvl5pPr marL="2286000" marR="0" lvl="4"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5pPr>
            <a:lvl6pPr marL="2743200" marR="0" lvl="5"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6pPr>
            <a:lvl7pPr marL="3200400" marR="0" lvl="6"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7pPr>
            <a:lvl8pPr marL="3657600" marR="0" lvl="7"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8pPr>
            <a:lvl9pPr marL="4114800" marR="0" lvl="8" indent="-298450" algn="l" rtl="0">
              <a:lnSpc>
                <a:spcPct val="115000"/>
              </a:lnSpc>
              <a:spcBef>
                <a:spcPts val="1600"/>
              </a:spcBef>
              <a:spcAft>
                <a:spcPts val="160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9pPr>
          </a:lstStyle>
          <a:p>
            <a:endParaRPr/>
          </a:p>
        </p:txBody>
      </p:sp>
      <p:sp>
        <p:nvSpPr>
          <p:cNvPr id="8" name="Google Shape;8;p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Shape 127"/>
        <p:cNvGrpSpPr/>
        <p:nvPr/>
      </p:nvGrpSpPr>
      <p:grpSpPr>
        <a:xfrm>
          <a:off x="0" y="0"/>
          <a:ext cx="0" cy="0"/>
          <a:chOff x="0" y="0"/>
          <a:chExt cx="0" cy="0"/>
        </a:xfrm>
      </p:grpSpPr>
      <p:pic>
        <p:nvPicPr>
          <p:cNvPr id="128" name="Google Shape;128;p1"/>
          <p:cNvPicPr preferRelativeResize="0"/>
          <p:nvPr/>
        </p:nvPicPr>
        <p:blipFill rotWithShape="1">
          <a:blip r:embed="rId3">
            <a:alphaModFix/>
          </a:blip>
          <a:srcRect b="6829"/>
          <a:stretch/>
        </p:blipFill>
        <p:spPr>
          <a:xfrm>
            <a:off x="3095250" y="3734225"/>
            <a:ext cx="2543451" cy="1134525"/>
          </a:xfrm>
          <a:prstGeom prst="rect">
            <a:avLst/>
          </a:prstGeom>
          <a:noFill/>
          <a:ln>
            <a:noFill/>
          </a:ln>
        </p:spPr>
      </p:pic>
      <p:graphicFrame>
        <p:nvGraphicFramePr>
          <p:cNvPr id="129" name="Google Shape;129;p1"/>
          <p:cNvGraphicFramePr/>
          <p:nvPr>
            <p:extLst>
              <p:ext uri="{D42A27DB-BD31-4B8C-83A1-F6EECF244321}">
                <p14:modId xmlns:p14="http://schemas.microsoft.com/office/powerpoint/2010/main" val="2102045271"/>
              </p:ext>
            </p:extLst>
          </p:nvPr>
        </p:nvGraphicFramePr>
        <p:xfrm>
          <a:off x="481496" y="264108"/>
          <a:ext cx="2226975" cy="786194"/>
        </p:xfrm>
        <a:graphic>
          <a:graphicData uri="http://schemas.openxmlformats.org/drawingml/2006/table">
            <a:tbl>
              <a:tblPr>
                <a:noFill/>
                <a:tableStyleId>{3F43AF6E-DBF3-475E-9D8B-6A9BC1AE2E16}</a:tableStyleId>
              </a:tblPr>
              <a:tblGrid>
                <a:gridCol w="2226975">
                  <a:extLst>
                    <a:ext uri="{9D8B030D-6E8A-4147-A177-3AD203B41FA5}">
                      <a16:colId xmlns:a16="http://schemas.microsoft.com/office/drawing/2014/main" val="20000"/>
                    </a:ext>
                  </a:extLst>
                </a:gridCol>
              </a:tblGrid>
              <a:tr h="214925">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Science Knowledge Organiser</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9CB9C"/>
                    </a:solidFill>
                  </a:tcPr>
                </a:tc>
                <a:extLst>
                  <a:ext uri="{0D108BD9-81ED-4DB2-BD59-A6C34878D82A}">
                    <a16:rowId xmlns:a16="http://schemas.microsoft.com/office/drawing/2014/main" val="10000"/>
                  </a:ext>
                </a:extLst>
              </a:tr>
              <a:tr h="218775">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a:latin typeface="Poppins"/>
                          <a:ea typeface="Poppins"/>
                          <a:cs typeface="Poppins"/>
                          <a:sym typeface="Poppins"/>
                        </a:rPr>
                        <a:t>Light</a:t>
                      </a:r>
                      <a:endParaRPr sz="800" u="none" strike="noStrike" cap="none"/>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1"/>
                  </a:ext>
                </a:extLst>
              </a:tr>
              <a:tr h="220650">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Year  3</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2"/>
                  </a:ext>
                </a:extLst>
              </a:tr>
            </a:tbl>
          </a:graphicData>
        </a:graphic>
      </p:graphicFrame>
      <p:graphicFrame>
        <p:nvGraphicFramePr>
          <p:cNvPr id="130" name="Google Shape;130;p1"/>
          <p:cNvGraphicFramePr/>
          <p:nvPr/>
        </p:nvGraphicFramePr>
        <p:xfrm>
          <a:off x="238822" y="1109401"/>
          <a:ext cx="2807525" cy="3711720"/>
        </p:xfrm>
        <a:graphic>
          <a:graphicData uri="http://schemas.openxmlformats.org/drawingml/2006/table">
            <a:tbl>
              <a:tblPr>
                <a:noFill/>
                <a:tableStyleId>{57466E94-8971-44CD-BD50-A181D862FADC}</a:tableStyleId>
              </a:tblPr>
              <a:tblGrid>
                <a:gridCol w="2807525">
                  <a:extLst>
                    <a:ext uri="{9D8B030D-6E8A-4147-A177-3AD203B41FA5}">
                      <a16:colId xmlns:a16="http://schemas.microsoft.com/office/drawing/2014/main" val="20000"/>
                    </a:ext>
                  </a:extLst>
                </a:gridCol>
              </a:tblGrid>
              <a:tr h="294600">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a:latin typeface="Poppins"/>
                          <a:ea typeface="Poppins"/>
                          <a:cs typeface="Poppins"/>
                          <a:sym typeface="Poppins"/>
                        </a:rPr>
                        <a:t>What? </a:t>
                      </a:r>
                      <a:r>
                        <a:rPr lang="en-GB" sz="800" b="1" u="none" strike="noStrike" cap="none" dirty="0">
                          <a:latin typeface="Poppins"/>
                          <a:ea typeface="Poppins"/>
                          <a:cs typeface="Poppins"/>
                          <a:sym typeface="Poppins"/>
                        </a:rPr>
                        <a:t>(Key Knowledge)</a:t>
                      </a:r>
                      <a:endParaRPr sz="8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1008275">
                <a:tc>
                  <a:txBody>
                    <a:bodyPr/>
                    <a:lstStyle/>
                    <a:p>
                      <a:pPr marL="0" marR="0" lvl="0" indent="0" algn="just"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We need light to be able to see things. Light travels in a straight line. When light hits an object, it is reflected (bounces off). If the reflected light hits our eyes, we can see the object. Some surfaces and materials reflect light well. Other materials do not reflect light well. Reflective surfaces and materials can be very useful.</a:t>
                      </a:r>
                      <a:endParaRPr sz="7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413550">
                <a:tc>
                  <a:txBody>
                    <a:bodyPr/>
                    <a:lstStyle/>
                    <a:p>
                      <a:pPr marL="0" marR="0" lvl="0" indent="0" algn="just"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The surfaces that </a:t>
                      </a:r>
                      <a:r>
                        <a:rPr lang="en-GB" sz="700" b="1" i="0" u="none" strike="noStrike" cap="none">
                          <a:solidFill>
                            <a:srgbClr val="000000"/>
                          </a:solidFill>
                          <a:latin typeface="Poppins"/>
                          <a:ea typeface="Poppins"/>
                          <a:cs typeface="Poppins"/>
                          <a:sym typeface="Poppins"/>
                        </a:rPr>
                        <a:t>reflect</a:t>
                      </a:r>
                      <a:r>
                        <a:rPr lang="en-GB" sz="700" i="0" u="none" strike="noStrike" cap="none">
                          <a:solidFill>
                            <a:srgbClr val="000000"/>
                          </a:solidFill>
                          <a:latin typeface="Poppins"/>
                          <a:ea typeface="Poppins"/>
                          <a:cs typeface="Poppins"/>
                          <a:sym typeface="Poppins"/>
                        </a:rPr>
                        <a:t>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best are smooth, shiny and flat.</a:t>
                      </a:r>
                      <a:endParaRPr sz="700" b="1" u="none" strike="noStrike" cap="none">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770375">
                <a:tc>
                  <a:txBody>
                    <a:bodyPr/>
                    <a:lstStyle/>
                    <a:p>
                      <a:pPr marL="0" marR="0" lvl="0" indent="0" algn="just"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Mirrors </a:t>
                      </a:r>
                      <a:r>
                        <a:rPr lang="en-GB" sz="700" b="1" i="0" u="none" strike="noStrike" cap="none">
                          <a:solidFill>
                            <a:srgbClr val="000000"/>
                          </a:solidFill>
                          <a:latin typeface="Poppins"/>
                          <a:ea typeface="Poppins"/>
                          <a:cs typeface="Poppins"/>
                          <a:sym typeface="Poppins"/>
                        </a:rPr>
                        <a:t>reflect</a:t>
                      </a:r>
                      <a:r>
                        <a:rPr lang="en-GB" sz="700" i="0" u="none" strike="noStrike" cap="none">
                          <a:solidFill>
                            <a:srgbClr val="000000"/>
                          </a:solidFill>
                          <a:latin typeface="Poppins"/>
                          <a:ea typeface="Poppins"/>
                          <a:cs typeface="Poppins"/>
                          <a:sym typeface="Poppins"/>
                        </a:rPr>
                        <a:t>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very well, so they create a clear image. An image in a mirror appears to be reversed. For example, if you look in a mirror and raise your right hand, the mirror image appears to raise its left hand.</a:t>
                      </a:r>
                      <a:endParaRPr sz="700" b="1" u="none" strike="noStrike" cap="none">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532500">
                <a:tc>
                  <a:txBody>
                    <a:bodyPr/>
                    <a:lstStyle/>
                    <a:p>
                      <a:pPr marL="0" marR="0" lvl="0" indent="0" algn="just"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The </a:t>
                      </a:r>
                      <a:r>
                        <a:rPr lang="en-GB" sz="700" b="1" i="0" u="none" strike="noStrike" cap="none">
                          <a:solidFill>
                            <a:srgbClr val="000000"/>
                          </a:solidFill>
                          <a:latin typeface="Poppins"/>
                          <a:ea typeface="Poppins"/>
                          <a:cs typeface="Poppins"/>
                          <a:sym typeface="Poppins"/>
                        </a:rPr>
                        <a:t>pupils </a:t>
                      </a:r>
                      <a:r>
                        <a:rPr lang="en-GB" sz="700" i="0" u="none" strike="noStrike" cap="none">
                          <a:solidFill>
                            <a:srgbClr val="000000"/>
                          </a:solidFill>
                          <a:latin typeface="Poppins"/>
                          <a:ea typeface="Poppins"/>
                          <a:cs typeface="Poppins"/>
                          <a:sym typeface="Poppins"/>
                        </a:rPr>
                        <a:t>control the amount of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entering the eyes. If too much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enters, then it can damage the </a:t>
                      </a:r>
                      <a:r>
                        <a:rPr lang="en-GB" sz="700" b="1" i="0" u="none" strike="noStrike" cap="none">
                          <a:solidFill>
                            <a:srgbClr val="000000"/>
                          </a:solidFill>
                          <a:latin typeface="Poppins"/>
                          <a:ea typeface="Poppins"/>
                          <a:cs typeface="Poppins"/>
                          <a:sym typeface="Poppins"/>
                        </a:rPr>
                        <a:t>retina</a:t>
                      </a:r>
                      <a:r>
                        <a:rPr lang="en-GB" sz="700" i="0" u="none" strike="noStrike" cap="none">
                          <a:solidFill>
                            <a:srgbClr val="000000"/>
                          </a:solidFill>
                          <a:latin typeface="Poppins"/>
                          <a:ea typeface="Poppins"/>
                          <a:cs typeface="Poppins"/>
                          <a:sym typeface="Poppins"/>
                        </a:rPr>
                        <a:t>. </a:t>
                      </a:r>
                      <a:endParaRPr sz="700" b="1" u="none" strike="noStrike" cap="none">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682250">
                <a:tc>
                  <a:txBody>
                    <a:bodyPr/>
                    <a:lstStyle/>
                    <a:p>
                      <a:pPr marL="0" marR="0" lvl="0" indent="0" algn="just"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A </a:t>
                      </a:r>
                      <a:r>
                        <a:rPr lang="en-GB" sz="700" b="1" i="0" u="none" strike="noStrike" cap="none" dirty="0">
                          <a:solidFill>
                            <a:srgbClr val="000000"/>
                          </a:solidFill>
                          <a:latin typeface="Poppins"/>
                          <a:ea typeface="Poppins"/>
                          <a:cs typeface="Poppins"/>
                          <a:sym typeface="Poppins"/>
                        </a:rPr>
                        <a:t>shadow</a:t>
                      </a:r>
                      <a:r>
                        <a:rPr lang="en-GB" sz="700" i="0" u="none" strike="noStrike" cap="none" dirty="0">
                          <a:solidFill>
                            <a:srgbClr val="000000"/>
                          </a:solidFill>
                          <a:latin typeface="Poppins"/>
                          <a:ea typeface="Poppins"/>
                          <a:cs typeface="Poppins"/>
                          <a:sym typeface="Poppins"/>
                        </a:rPr>
                        <a:t> is caused when </a:t>
                      </a:r>
                      <a:r>
                        <a:rPr lang="en-GB" sz="700" b="1" i="0" u="none" strike="noStrike" cap="none" dirty="0">
                          <a:solidFill>
                            <a:srgbClr val="000000"/>
                          </a:solidFill>
                          <a:latin typeface="Poppins"/>
                          <a:ea typeface="Poppins"/>
                          <a:cs typeface="Poppins"/>
                          <a:sym typeface="Poppins"/>
                        </a:rPr>
                        <a:t>light </a:t>
                      </a:r>
                      <a:r>
                        <a:rPr lang="en-GB" sz="700" i="0" u="none" strike="noStrike" cap="none" dirty="0">
                          <a:solidFill>
                            <a:srgbClr val="000000"/>
                          </a:solidFill>
                          <a:latin typeface="Poppins"/>
                          <a:ea typeface="Poppins"/>
                          <a:cs typeface="Poppins"/>
                          <a:sym typeface="Poppins"/>
                        </a:rPr>
                        <a:t>is blocked by an </a:t>
                      </a:r>
                      <a:r>
                        <a:rPr lang="en-GB" sz="700" b="1" i="0" u="none" strike="noStrike" cap="none" dirty="0">
                          <a:solidFill>
                            <a:srgbClr val="000000"/>
                          </a:solidFill>
                          <a:latin typeface="Poppins"/>
                          <a:ea typeface="Poppins"/>
                          <a:cs typeface="Poppins"/>
                          <a:sym typeface="Poppins"/>
                        </a:rPr>
                        <a:t>opaque</a:t>
                      </a:r>
                      <a:r>
                        <a:rPr lang="en-GB" sz="700" i="0" u="none" strike="noStrike" cap="none" dirty="0">
                          <a:solidFill>
                            <a:srgbClr val="000000"/>
                          </a:solidFill>
                          <a:latin typeface="Poppins"/>
                          <a:ea typeface="Poppins"/>
                          <a:cs typeface="Poppins"/>
                          <a:sym typeface="Poppins"/>
                        </a:rPr>
                        <a:t> object. A </a:t>
                      </a:r>
                      <a:r>
                        <a:rPr lang="en-GB" sz="700" b="1" i="0" u="none" strike="noStrike" cap="none" dirty="0">
                          <a:solidFill>
                            <a:srgbClr val="000000"/>
                          </a:solidFill>
                          <a:latin typeface="Poppins"/>
                          <a:ea typeface="Poppins"/>
                          <a:cs typeface="Poppins"/>
                          <a:sym typeface="Poppins"/>
                        </a:rPr>
                        <a:t>shadow</a:t>
                      </a:r>
                      <a:r>
                        <a:rPr lang="en-GB" sz="700" i="0" u="none" strike="noStrike" cap="none" dirty="0">
                          <a:solidFill>
                            <a:srgbClr val="000000"/>
                          </a:solidFill>
                          <a:latin typeface="Poppins"/>
                          <a:ea typeface="Poppins"/>
                          <a:cs typeface="Poppins"/>
                          <a:sym typeface="Poppins"/>
                        </a:rPr>
                        <a:t> is larger when an object is closer to the </a:t>
                      </a:r>
                      <a:r>
                        <a:rPr lang="en-GB" sz="700" b="1" i="0" u="none" strike="noStrike" cap="none" dirty="0">
                          <a:solidFill>
                            <a:srgbClr val="000000"/>
                          </a:solidFill>
                          <a:latin typeface="Poppins"/>
                          <a:ea typeface="Poppins"/>
                          <a:cs typeface="Poppins"/>
                          <a:sym typeface="Poppins"/>
                        </a:rPr>
                        <a:t>light</a:t>
                      </a:r>
                      <a:r>
                        <a:rPr lang="en-GB" sz="700" i="0" u="none" strike="noStrike" cap="none" dirty="0">
                          <a:solidFill>
                            <a:srgbClr val="000000"/>
                          </a:solidFill>
                          <a:latin typeface="Poppins"/>
                          <a:ea typeface="Poppins"/>
                          <a:cs typeface="Poppins"/>
                          <a:sym typeface="Poppins"/>
                        </a:rPr>
                        <a:t> source. This is because it blocks more of the </a:t>
                      </a:r>
                      <a:r>
                        <a:rPr lang="en-GB" sz="700" b="1" i="0" u="none" strike="noStrike" cap="none" dirty="0">
                          <a:solidFill>
                            <a:srgbClr val="000000"/>
                          </a:solidFill>
                          <a:latin typeface="Poppins"/>
                          <a:ea typeface="Poppins"/>
                          <a:cs typeface="Poppins"/>
                          <a:sym typeface="Poppins"/>
                        </a:rPr>
                        <a:t>light</a:t>
                      </a:r>
                      <a:r>
                        <a:rPr lang="en-GB" sz="700" i="0" u="none" strike="noStrike" cap="none" dirty="0">
                          <a:solidFill>
                            <a:srgbClr val="000000"/>
                          </a:solidFill>
                          <a:latin typeface="Poppins"/>
                          <a:ea typeface="Poppins"/>
                          <a:cs typeface="Poppins"/>
                          <a:sym typeface="Poppins"/>
                        </a:rPr>
                        <a:t>.</a:t>
                      </a:r>
                      <a:endParaRPr sz="7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bl>
          </a:graphicData>
        </a:graphic>
      </p:graphicFrame>
      <p:graphicFrame>
        <p:nvGraphicFramePr>
          <p:cNvPr id="132" name="Google Shape;132;p1"/>
          <p:cNvGraphicFramePr/>
          <p:nvPr/>
        </p:nvGraphicFramePr>
        <p:xfrm>
          <a:off x="3100039" y="264091"/>
          <a:ext cx="2543450" cy="278775"/>
        </p:xfrm>
        <a:graphic>
          <a:graphicData uri="http://schemas.openxmlformats.org/drawingml/2006/table">
            <a:tbl>
              <a:tblPr>
                <a:noFill/>
                <a:tableStyleId>{57466E94-8971-44CD-BD50-A181D862FADC}</a:tableStyleId>
              </a:tblPr>
              <a:tblGrid>
                <a:gridCol w="638675">
                  <a:extLst>
                    <a:ext uri="{9D8B030D-6E8A-4147-A177-3AD203B41FA5}">
                      <a16:colId xmlns:a16="http://schemas.microsoft.com/office/drawing/2014/main" val="20000"/>
                    </a:ext>
                  </a:extLst>
                </a:gridCol>
                <a:gridCol w="1904775">
                  <a:extLst>
                    <a:ext uri="{9D8B030D-6E8A-4147-A177-3AD203B41FA5}">
                      <a16:colId xmlns:a16="http://schemas.microsoft.com/office/drawing/2014/main" val="20001"/>
                    </a:ext>
                  </a:extLst>
                </a:gridCol>
              </a:tblGrid>
              <a:tr h="278775">
                <a:tc gridSpan="2">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Diagrams and Symbols</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graphicFrame>
        <p:nvGraphicFramePr>
          <p:cNvPr id="133" name="Google Shape;133;p1"/>
          <p:cNvGraphicFramePr/>
          <p:nvPr>
            <p:extLst>
              <p:ext uri="{D42A27DB-BD31-4B8C-83A1-F6EECF244321}">
                <p14:modId xmlns:p14="http://schemas.microsoft.com/office/powerpoint/2010/main" val="1655482495"/>
              </p:ext>
            </p:extLst>
          </p:nvPr>
        </p:nvGraphicFramePr>
        <p:xfrm>
          <a:off x="5687611" y="264098"/>
          <a:ext cx="3208725" cy="4582160"/>
        </p:xfrm>
        <a:graphic>
          <a:graphicData uri="http://schemas.openxmlformats.org/drawingml/2006/table">
            <a:tbl>
              <a:tblPr>
                <a:noFill/>
                <a:tableStyleId>{57466E94-8971-44CD-BD50-A181D862FADC}</a:tableStyleId>
              </a:tblPr>
              <a:tblGrid>
                <a:gridCol w="855650">
                  <a:extLst>
                    <a:ext uri="{9D8B030D-6E8A-4147-A177-3AD203B41FA5}">
                      <a16:colId xmlns:a16="http://schemas.microsoft.com/office/drawing/2014/main" val="20000"/>
                    </a:ext>
                  </a:extLst>
                </a:gridCol>
                <a:gridCol w="2353075">
                  <a:extLst>
                    <a:ext uri="{9D8B030D-6E8A-4147-A177-3AD203B41FA5}">
                      <a16:colId xmlns:a16="http://schemas.microsoft.com/office/drawing/2014/main" val="20001"/>
                    </a:ext>
                  </a:extLst>
                </a:gridCol>
              </a:tblGrid>
              <a:tr h="269875">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Key</a:t>
                      </a:r>
                      <a:endParaRPr sz="800" b="1" u="none" strike="noStrike" cap="none" dirty="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 Vocabulary</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Definition</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237850">
                <a:tc>
                  <a:txBody>
                    <a:bodyPr/>
                    <a:lstStyle/>
                    <a:p>
                      <a:pPr marL="0" marR="0" lvl="0" indent="0" algn="ctr" rtl="0">
                        <a:lnSpc>
                          <a:spcPct val="100000"/>
                        </a:lnSpc>
                        <a:spcBef>
                          <a:spcPts val="0"/>
                        </a:spcBef>
                        <a:spcAft>
                          <a:spcPts val="0"/>
                        </a:spcAft>
                        <a:buNone/>
                      </a:pPr>
                      <a:r>
                        <a:rPr lang="en-GB" sz="700" b="1" u="none" strike="noStrike" cap="none" dirty="0">
                          <a:latin typeface="Poppins"/>
                          <a:ea typeface="Poppins"/>
                          <a:cs typeface="Poppins"/>
                          <a:sym typeface="Poppins"/>
                        </a:rPr>
                        <a:t>light</a:t>
                      </a:r>
                      <a:endParaRPr sz="7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A form of energy that travels in a wave from a source.</a:t>
                      </a:r>
                      <a:endParaRPr sz="7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7220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light source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An object that makes its own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20897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dark</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b="1" i="0" u="none" strike="noStrike" cap="none">
                          <a:solidFill>
                            <a:srgbClr val="000000"/>
                          </a:solidFill>
                          <a:latin typeface="Poppins"/>
                          <a:ea typeface="Poppins"/>
                          <a:cs typeface="Poppins"/>
                          <a:sym typeface="Poppins"/>
                        </a:rPr>
                        <a:t>Dark</a:t>
                      </a:r>
                      <a:r>
                        <a:rPr lang="en-GB" sz="700" i="0" u="none" strike="noStrike" cap="none">
                          <a:solidFill>
                            <a:srgbClr val="000000"/>
                          </a:solidFill>
                          <a:latin typeface="Poppins"/>
                          <a:ea typeface="Poppins"/>
                          <a:cs typeface="Poppins"/>
                          <a:sym typeface="Poppins"/>
                        </a:rPr>
                        <a:t> is the absence of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30930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reflection</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The process where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hits the surface of an object and bounces back into our eyes. </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reflect</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700" i="0" u="none" strike="noStrike" cap="none">
                          <a:solidFill>
                            <a:srgbClr val="000000"/>
                          </a:solidFill>
                          <a:latin typeface="Poppins"/>
                          <a:ea typeface="Poppins"/>
                          <a:cs typeface="Poppins"/>
                          <a:sym typeface="Poppins"/>
                        </a:rPr>
                        <a:t>To bounce off.</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31320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reflective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A word to describe something which </a:t>
                      </a:r>
                      <a:r>
                        <a:rPr lang="en-GB" sz="700" b="1" i="0" u="none" strike="noStrike" cap="none">
                          <a:solidFill>
                            <a:srgbClr val="000000"/>
                          </a:solidFill>
                          <a:latin typeface="Poppins"/>
                          <a:ea typeface="Poppins"/>
                          <a:cs typeface="Poppins"/>
                          <a:sym typeface="Poppins"/>
                        </a:rPr>
                        <a:t>reflects</a:t>
                      </a:r>
                      <a:r>
                        <a:rPr lang="en-GB" sz="700" i="0" u="none" strike="noStrike" cap="none">
                          <a:solidFill>
                            <a:srgbClr val="000000"/>
                          </a:solidFill>
                          <a:latin typeface="Poppins"/>
                          <a:ea typeface="Poppins"/>
                          <a:cs typeface="Poppins"/>
                          <a:sym typeface="Poppins"/>
                        </a:rPr>
                        <a:t>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well.</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19297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ray</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Waves of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are called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a:t>
                      </a:r>
                      <a:r>
                        <a:rPr lang="en-GB" sz="700" b="1" i="0" u="none" strike="noStrike" cap="none">
                          <a:solidFill>
                            <a:srgbClr val="000000"/>
                          </a:solidFill>
                          <a:latin typeface="Poppins"/>
                          <a:ea typeface="Poppins"/>
                          <a:cs typeface="Poppins"/>
                          <a:sym typeface="Poppins"/>
                        </a:rPr>
                        <a:t>rays</a:t>
                      </a:r>
                      <a:r>
                        <a:rPr lang="en-GB" sz="700" i="0" u="none" strike="noStrike" cap="none">
                          <a:solidFill>
                            <a:srgbClr val="000000"/>
                          </a:solidFill>
                          <a:latin typeface="Poppins"/>
                          <a:ea typeface="Poppins"/>
                          <a:cs typeface="Poppins"/>
                          <a:sym typeface="Poppins"/>
                        </a:rPr>
                        <a:t>. </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pupil</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The black part of the eye which lets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in.</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3015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retina</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A layer at the very back of the eye. The </a:t>
                      </a:r>
                      <a:r>
                        <a:rPr lang="en-GB" sz="700" b="1" i="0" u="none" strike="noStrike" cap="none">
                          <a:solidFill>
                            <a:srgbClr val="000000"/>
                          </a:solidFill>
                          <a:latin typeface="Poppins"/>
                          <a:ea typeface="Poppins"/>
                          <a:cs typeface="Poppins"/>
                          <a:sym typeface="Poppins"/>
                        </a:rPr>
                        <a:t>retina</a:t>
                      </a:r>
                      <a:r>
                        <a:rPr lang="en-GB" sz="700" i="0" u="none" strike="noStrike" cap="none">
                          <a:solidFill>
                            <a:srgbClr val="000000"/>
                          </a:solidFill>
                          <a:latin typeface="Poppins"/>
                          <a:ea typeface="Poppins"/>
                          <a:cs typeface="Poppins"/>
                          <a:sym typeface="Poppins"/>
                        </a:rPr>
                        <a:t> takes the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the eye receives. It then changes it into nerve signals to send to the brain.</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25435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shadow</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An area of darkness where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has been blocked. </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r h="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opaque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Describes objects that do not let any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pass through them.</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1"/>
                  </a:ext>
                </a:extLst>
              </a:tr>
              <a:tr h="341150">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translucent</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Describes objects that let some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through, but scatter the </a:t>
                      </a:r>
                      <a:r>
                        <a:rPr lang="en-GB" sz="700" b="1" i="0" u="none" strike="noStrike" cap="none">
                          <a:solidFill>
                            <a:srgbClr val="000000"/>
                          </a:solidFill>
                          <a:latin typeface="Poppins"/>
                          <a:ea typeface="Poppins"/>
                          <a:cs typeface="Poppins"/>
                          <a:sym typeface="Poppins"/>
                        </a:rPr>
                        <a:t>light</a:t>
                      </a:r>
                      <a:r>
                        <a:rPr lang="en-GB" sz="700" i="0" u="none" strike="noStrike" cap="none">
                          <a:solidFill>
                            <a:srgbClr val="000000"/>
                          </a:solidFill>
                          <a:latin typeface="Poppins"/>
                          <a:ea typeface="Poppins"/>
                          <a:cs typeface="Poppins"/>
                          <a:sym typeface="Poppins"/>
                        </a:rPr>
                        <a:t> so we can't see through them properly.</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2"/>
                  </a:ext>
                </a:extLst>
              </a:tr>
              <a:tr h="3851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transparent</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Describes objects that let </a:t>
                      </a:r>
                      <a:r>
                        <a:rPr lang="en-GB" sz="700" b="1" i="0" u="none" strike="noStrike" cap="none" dirty="0">
                          <a:solidFill>
                            <a:srgbClr val="000000"/>
                          </a:solidFill>
                          <a:latin typeface="Poppins"/>
                          <a:ea typeface="Poppins"/>
                          <a:cs typeface="Poppins"/>
                          <a:sym typeface="Poppins"/>
                        </a:rPr>
                        <a:t>light</a:t>
                      </a:r>
                      <a:r>
                        <a:rPr lang="en-GB" sz="700" i="0" u="none" strike="noStrike" cap="none" dirty="0">
                          <a:solidFill>
                            <a:srgbClr val="000000"/>
                          </a:solidFill>
                          <a:latin typeface="Poppins"/>
                          <a:ea typeface="Poppins"/>
                          <a:cs typeface="Poppins"/>
                          <a:sym typeface="Poppins"/>
                        </a:rPr>
                        <a:t> travel through them easily, meaning that you can see through the object.</a:t>
                      </a:r>
                      <a:endParaRPr sz="700"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3"/>
                  </a:ext>
                </a:extLst>
              </a:tr>
            </a:tbl>
          </a:graphicData>
        </a:graphic>
      </p:graphicFrame>
      <p:sp>
        <p:nvSpPr>
          <p:cNvPr id="134" name="Google Shape;134;p1"/>
          <p:cNvSpPr txBox="1"/>
          <p:nvPr/>
        </p:nvSpPr>
        <p:spPr>
          <a:xfrm>
            <a:off x="3142851" y="2561220"/>
            <a:ext cx="891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i="0" u="none" strike="noStrike" cap="none">
                <a:solidFill>
                  <a:srgbClr val="000000"/>
                </a:solidFill>
                <a:latin typeface="Poppins"/>
                <a:ea typeface="Poppins"/>
                <a:cs typeface="Poppins"/>
                <a:sym typeface="Poppins"/>
              </a:rPr>
              <a:t>Reflection</a:t>
            </a:r>
            <a:endParaRPr sz="1400" b="1" i="0" u="none" strike="noStrike" cap="none">
              <a:solidFill>
                <a:srgbClr val="000000"/>
              </a:solidFill>
              <a:latin typeface="Poppins"/>
              <a:ea typeface="Poppins"/>
              <a:cs typeface="Poppins"/>
              <a:sym typeface="Poppins"/>
            </a:endParaRPr>
          </a:p>
        </p:txBody>
      </p:sp>
      <p:sp>
        <p:nvSpPr>
          <p:cNvPr id="135" name="Google Shape;135;p1"/>
          <p:cNvSpPr txBox="1"/>
          <p:nvPr/>
        </p:nvSpPr>
        <p:spPr>
          <a:xfrm>
            <a:off x="3603624" y="3819900"/>
            <a:ext cx="12762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a:t>Show formation</a:t>
            </a:r>
            <a:endParaRPr sz="1400" b="1" i="0" u="none" strike="noStrike" cap="none">
              <a:solidFill>
                <a:srgbClr val="000000"/>
              </a:solidFill>
              <a:latin typeface="Arial"/>
              <a:ea typeface="Arial"/>
              <a:cs typeface="Arial"/>
              <a:sym typeface="Arial"/>
            </a:endParaRPr>
          </a:p>
        </p:txBody>
      </p:sp>
      <p:pic>
        <p:nvPicPr>
          <p:cNvPr id="136" name="Google Shape;136;p1"/>
          <p:cNvPicPr preferRelativeResize="0"/>
          <p:nvPr/>
        </p:nvPicPr>
        <p:blipFill rotWithShape="1">
          <a:blip r:embed="rId4">
            <a:alphaModFix/>
          </a:blip>
          <a:srcRect/>
          <a:stretch/>
        </p:blipFill>
        <p:spPr>
          <a:xfrm>
            <a:off x="4033901" y="1810949"/>
            <a:ext cx="1609600" cy="1746818"/>
          </a:xfrm>
          <a:prstGeom prst="rect">
            <a:avLst/>
          </a:prstGeom>
          <a:noFill/>
          <a:ln>
            <a:noFill/>
          </a:ln>
        </p:spPr>
      </p:pic>
      <p:pic>
        <p:nvPicPr>
          <p:cNvPr id="137" name="Google Shape;137;p1"/>
          <p:cNvPicPr preferRelativeResize="0"/>
          <p:nvPr/>
        </p:nvPicPr>
        <p:blipFill rotWithShape="1">
          <a:blip r:embed="rId5">
            <a:alphaModFix/>
          </a:blip>
          <a:srcRect/>
          <a:stretch/>
        </p:blipFill>
        <p:spPr>
          <a:xfrm>
            <a:off x="4130260" y="835525"/>
            <a:ext cx="1080068" cy="875168"/>
          </a:xfrm>
          <a:prstGeom prst="rect">
            <a:avLst/>
          </a:prstGeom>
          <a:noFill/>
          <a:ln>
            <a:noFill/>
          </a:ln>
        </p:spPr>
      </p:pic>
      <p:sp>
        <p:nvSpPr>
          <p:cNvPr id="138" name="Google Shape;138;p1"/>
          <p:cNvSpPr txBox="1"/>
          <p:nvPr/>
        </p:nvSpPr>
        <p:spPr>
          <a:xfrm>
            <a:off x="3123459" y="566055"/>
            <a:ext cx="14253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i="0" u="none" strike="noStrike" cap="none">
                <a:solidFill>
                  <a:srgbClr val="000000"/>
                </a:solidFill>
                <a:latin typeface="Poppins"/>
                <a:ea typeface="Poppins"/>
                <a:cs typeface="Poppins"/>
                <a:sym typeface="Poppins"/>
              </a:rPr>
              <a:t>The Human Eye</a:t>
            </a:r>
            <a:endParaRPr sz="1400" b="1" i="0" u="none" strike="noStrike" cap="none">
              <a:solidFill>
                <a:srgbClr val="000000"/>
              </a:solidFill>
              <a:latin typeface="Poppins"/>
              <a:ea typeface="Poppins"/>
              <a:cs typeface="Poppins"/>
              <a:sym typeface="Poppins"/>
            </a:endParaRPr>
          </a:p>
        </p:txBody>
      </p:sp>
      <p:sp>
        <p:nvSpPr>
          <p:cNvPr id="139" name="Google Shape;139;p1"/>
          <p:cNvSpPr txBox="1"/>
          <p:nvPr/>
        </p:nvSpPr>
        <p:spPr>
          <a:xfrm>
            <a:off x="3316862" y="1017076"/>
            <a:ext cx="5430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i="0" u="none" strike="noStrike" cap="none">
                <a:solidFill>
                  <a:srgbClr val="000000"/>
                </a:solidFill>
                <a:latin typeface="Poppins"/>
                <a:ea typeface="Poppins"/>
                <a:cs typeface="Poppins"/>
                <a:sym typeface="Poppins"/>
              </a:rPr>
              <a:t>pupil</a:t>
            </a:r>
            <a:endParaRPr sz="1400" i="0" u="none" strike="noStrike" cap="none">
              <a:solidFill>
                <a:srgbClr val="000000"/>
              </a:solidFill>
              <a:latin typeface="Poppins"/>
              <a:ea typeface="Poppins"/>
              <a:cs typeface="Poppins"/>
              <a:sym typeface="Poppins"/>
            </a:endParaRPr>
          </a:p>
        </p:txBody>
      </p:sp>
      <p:sp>
        <p:nvSpPr>
          <p:cNvPr id="140" name="Google Shape;140;p1"/>
          <p:cNvSpPr txBox="1"/>
          <p:nvPr/>
        </p:nvSpPr>
        <p:spPr>
          <a:xfrm>
            <a:off x="4935149" y="690979"/>
            <a:ext cx="697200" cy="246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i="0" u="none" strike="noStrike" cap="none">
                <a:solidFill>
                  <a:srgbClr val="000000"/>
                </a:solidFill>
                <a:latin typeface="Poppins"/>
                <a:ea typeface="Poppins"/>
                <a:cs typeface="Poppins"/>
                <a:sym typeface="Poppins"/>
              </a:rPr>
              <a:t>retina</a:t>
            </a:r>
            <a:endParaRPr sz="1400" i="0" u="none" strike="noStrike" cap="none">
              <a:solidFill>
                <a:srgbClr val="000000"/>
              </a:solidFill>
              <a:latin typeface="Poppins"/>
              <a:ea typeface="Poppins"/>
              <a:cs typeface="Poppins"/>
              <a:sym typeface="Poppins"/>
            </a:endParaRPr>
          </a:p>
        </p:txBody>
      </p:sp>
      <p:cxnSp>
        <p:nvCxnSpPr>
          <p:cNvPr id="141" name="Google Shape;141;p1"/>
          <p:cNvCxnSpPr/>
          <p:nvPr/>
        </p:nvCxnSpPr>
        <p:spPr>
          <a:xfrm>
            <a:off x="3827087" y="1210503"/>
            <a:ext cx="372000" cy="52800"/>
          </a:xfrm>
          <a:prstGeom prst="straightConnector1">
            <a:avLst/>
          </a:prstGeom>
          <a:noFill/>
          <a:ln w="9525" cap="flat" cmpd="sng">
            <a:solidFill>
              <a:schemeClr val="dk2"/>
            </a:solidFill>
            <a:prstDash val="solid"/>
            <a:round/>
            <a:headEnd type="none" w="sm" len="sm"/>
            <a:tailEnd type="triangle" w="med" len="med"/>
          </a:ln>
        </p:spPr>
      </p:cxnSp>
      <p:cxnSp>
        <p:nvCxnSpPr>
          <p:cNvPr id="142" name="Google Shape;142;p1"/>
          <p:cNvCxnSpPr/>
          <p:nvPr/>
        </p:nvCxnSpPr>
        <p:spPr>
          <a:xfrm flipH="1">
            <a:off x="4879820" y="937211"/>
            <a:ext cx="415200" cy="436500"/>
          </a:xfrm>
          <a:prstGeom prst="straightConnector1">
            <a:avLst/>
          </a:prstGeom>
          <a:noFill/>
          <a:ln w="9525" cap="flat" cmpd="sng">
            <a:solidFill>
              <a:schemeClr val="dk2"/>
            </a:solidFill>
            <a:prstDash val="solid"/>
            <a:round/>
            <a:headEnd type="none" w="sm" len="sm"/>
            <a:tailEnd type="triangle" w="med" len="med"/>
          </a:ln>
        </p:spPr>
      </p:cxn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403</Words>
  <Application>Microsoft Macintosh PowerPoint</Application>
  <PresentationFormat>On-screen Show (16:9)</PresentationFormat>
  <Paragraphs>44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Poppins</vt:lpstr>
      <vt:lpstr>Nunito</vt:lpstr>
      <vt:lpstr>Calibri</vt:lpstr>
      <vt:lpstr>Arial</vt:lpstr>
      <vt:lpstr>Shift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R. Banks</dc:creator>
  <cp:lastModifiedBy>Mr M McDermott</cp:lastModifiedBy>
  <cp:revision>4</cp:revision>
  <dcterms:modified xsi:type="dcterms:W3CDTF">2022-01-23T19:56:36Z</dcterms:modified>
</cp:coreProperties>
</file>