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jrPVAz9X7kgNO8QDqbiQi5pGhQ9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C06BDE0-9CFD-4372-9138-41EA71F6F96C}">
  <a:tblStyle styleId="{BC06BDE0-9CFD-4372-9138-41EA71F6F96C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18440B74-FB3E-4C8C-A735-0A20E652AB62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4016474166"/>
              </p:ext>
            </p:extLst>
          </p:nvPr>
        </p:nvGraphicFramePr>
        <p:xfrm>
          <a:off x="545288" y="232708"/>
          <a:ext cx="2162475" cy="787908"/>
        </p:xfrm>
        <a:graphic>
          <a:graphicData uri="http://schemas.openxmlformats.org/drawingml/2006/table">
            <a:tbl>
              <a:tblPr>
                <a:noFill/>
                <a:tableStyleId>{BC06BDE0-9CFD-4372-9138-41EA71F6F96C}</a:tableStyleId>
              </a:tblPr>
              <a:tblGrid>
                <a:gridCol w="2162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Animals, </a:t>
                      </a: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including humans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6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45524" y="1116851"/>
          <a:ext cx="2873725" cy="3794375"/>
        </p:xfrm>
        <a:graphic>
          <a:graphicData uri="http://schemas.openxmlformats.org/drawingml/2006/table">
            <a:tbl>
              <a:tblPr>
                <a:noFill/>
                <a:tableStyleId>{18440B74-FB3E-4C8C-A735-0A20E652AB62}</a:tableStyleId>
              </a:tblPr>
              <a:tblGrid>
                <a:gridCol w="1005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5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2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7825">
                <a:tc grid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45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heart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pumps blood to the lungs to get oxygen. It then pumps this oxygenated blood around the body. 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45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Gas exchange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takes place in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alveoli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in the lungs. 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58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Arteries carry </a:t>
                      </a:r>
                      <a:b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</a:b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oxygenated blood </a:t>
                      </a:r>
                      <a:b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</a:b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away from </a:t>
                      </a:r>
                      <a:b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</a:b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heart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Veins carry </a:t>
                      </a:r>
                      <a:b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</a:br>
                      <a:r>
                        <a:rPr lang="en-GB" sz="7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deoxygenated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blood toward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heart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0" i="0" u="none" strike="noStrike" cap="non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Capillaries are the smallest blood vessels in the body.</a:t>
                      </a:r>
                      <a:endParaRPr sz="700" u="none" strike="noStrike" cap="none"/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945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It is in the capillaries around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alveoli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that the exchange of water, nutrients, oxygen and carbon dioxide takes place.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345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small intestine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nutrients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pass through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villi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are absorbed into the blood vessels. Water is absorbed in the small intestine in exactly the same way as other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nutrients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are absorbed.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945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Blood transports gases (mostly oxygen and carbon dioxide), nutrients (including water) and waste products.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145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healthy diet involves eating the right types of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nutrients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in the right amounts. Drugs,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alcohol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smoking have negative effects on the body. 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>
            <p:extLst>
              <p:ext uri="{D42A27DB-BD31-4B8C-83A1-F6EECF244321}">
                <p14:modId xmlns:p14="http://schemas.microsoft.com/office/powerpoint/2010/main" val="2147218491"/>
              </p:ext>
            </p:extLst>
          </p:nvPr>
        </p:nvGraphicFramePr>
        <p:xfrm>
          <a:off x="3166362" y="229281"/>
          <a:ext cx="2873725" cy="278775"/>
        </p:xfrm>
        <a:graphic>
          <a:graphicData uri="http://schemas.openxmlformats.org/drawingml/2006/table">
            <a:tbl>
              <a:tblPr>
                <a:noFill/>
                <a:tableStyleId>{18440B74-FB3E-4C8C-A735-0A20E652AB62}</a:tableStyleId>
              </a:tblPr>
              <a:tblGrid>
                <a:gridCol w="72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2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2041467687"/>
              </p:ext>
            </p:extLst>
          </p:nvPr>
        </p:nvGraphicFramePr>
        <p:xfrm>
          <a:off x="6087212" y="232662"/>
          <a:ext cx="2823700" cy="4836855"/>
        </p:xfrm>
        <a:graphic>
          <a:graphicData uri="http://schemas.openxmlformats.org/drawingml/2006/table">
            <a:tbl>
              <a:tblPr>
                <a:noFill/>
                <a:tableStyleId>{18440B74-FB3E-4C8C-A735-0A20E652AB62}</a:tableStyleId>
              </a:tblPr>
              <a:tblGrid>
                <a:gridCol w="666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7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1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5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irculatory </a:t>
                      </a:r>
                      <a:r>
                        <a:rPr lang="en-GB" sz="7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ystem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7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system which includes the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heart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veins, arteries and blood transporting substances around the body.</a:t>
                      </a:r>
                      <a:endParaRPr sz="70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eart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organ which constantly pumps blood around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circulatory system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2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pulmonary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Relating to the lungs.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lveoli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Tiny air sacs in the lungs where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gas exchange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takes place.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as exchange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process by which oxygen enters the bloodstream from the lungs and the lungs receive carbon dioxide from the blood to breathe out. 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2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illi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Structures in the small intestine which help absorb nutrients.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4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nutrients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Substances that animals need to stay alive and healthy.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2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idneys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Organs which filter blood and make urine from waste and excess water.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22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iver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organ which processes waste from the blood and produces bile.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4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drug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substance containing natural or man-made chemicals that has an effect on your body when it enters your system.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3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alcohol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drug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produced from grains, fruits or vegetables when they are put through a process called fermentation.</a:t>
                      </a: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43456" y="745206"/>
            <a:ext cx="1367194" cy="1935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95745" y="786531"/>
            <a:ext cx="1445024" cy="1159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 descr="Structure of the Human Respiratory System Explicated With Diagrams ..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64429" y="2193577"/>
            <a:ext cx="1507663" cy="1340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182050" y="3097900"/>
            <a:ext cx="1445024" cy="1375488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"/>
          <p:cNvSpPr txBox="1"/>
          <p:nvPr/>
        </p:nvSpPr>
        <p:spPr>
          <a:xfrm>
            <a:off x="3204514" y="571113"/>
            <a:ext cx="14451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 </a:t>
            </a: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irculatory</a:t>
            </a: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 S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ystem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4929060" y="571113"/>
            <a:ext cx="878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 </a:t>
            </a: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H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eart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0" name="Google Shape;140;p1"/>
          <p:cNvSpPr txBox="1"/>
          <p:nvPr/>
        </p:nvSpPr>
        <p:spPr>
          <a:xfrm>
            <a:off x="4470501" y="1946250"/>
            <a:ext cx="15078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 </a:t>
            </a:r>
            <a:r>
              <a:rPr lang="en-GB" sz="800" b="1">
                <a:latin typeface="Poppins"/>
                <a:ea typeface="Poppins"/>
                <a:cs typeface="Poppins"/>
                <a:sym typeface="Poppins"/>
              </a:rPr>
              <a:t>R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espiratory </a:t>
            </a:r>
            <a:r>
              <a:rPr lang="en-GB" sz="800" b="1">
                <a:latin typeface="Poppins"/>
                <a:ea typeface="Poppins"/>
                <a:cs typeface="Poppins"/>
                <a:sym typeface="Poppins"/>
              </a:rPr>
              <a:t>S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ystem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7547774" y="6769734"/>
            <a:ext cx="77566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circulatory system</a:t>
            </a:r>
            <a:endParaRPr/>
          </a:p>
        </p:txBody>
      </p:sp>
      <p:sp>
        <p:nvSpPr>
          <p:cNvPr id="142" name="Google Shape;142;p1"/>
          <p:cNvSpPr/>
          <p:nvPr/>
        </p:nvSpPr>
        <p:spPr>
          <a:xfrm>
            <a:off x="5039319" y="4294647"/>
            <a:ext cx="557885" cy="514366"/>
          </a:xfrm>
          <a:prstGeom prst="ellipse">
            <a:avLst/>
          </a:prstGeom>
          <a:blipFill rotWithShape="1">
            <a:blip r:embed="rId7">
              <a:alphaModFix/>
            </a:blip>
            <a:stretch>
              <a:fillRect/>
            </a:stretch>
          </a:blipFill>
          <a:ln w="38100" cap="flat" cmpd="sng">
            <a:solidFill>
              <a:srgbClr val="F9B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3" name="Google Shape;143;p1"/>
          <p:cNvCxnSpPr/>
          <p:nvPr/>
        </p:nvCxnSpPr>
        <p:spPr>
          <a:xfrm>
            <a:off x="4183519" y="4631344"/>
            <a:ext cx="495593" cy="36349"/>
          </a:xfrm>
          <a:prstGeom prst="straightConnector1">
            <a:avLst/>
          </a:prstGeom>
          <a:noFill/>
          <a:ln w="9525" cap="flat" cmpd="sng">
            <a:solidFill>
              <a:srgbClr val="0078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44" name="Google Shape;144;p1"/>
          <p:cNvSpPr txBox="1"/>
          <p:nvPr/>
        </p:nvSpPr>
        <p:spPr>
          <a:xfrm>
            <a:off x="3440710" y="2717090"/>
            <a:ext cx="878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Blood </a:t>
            </a: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V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essels</a:t>
            </a:r>
            <a:endParaRPr sz="700" b="1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3905073" y="4519387"/>
            <a:ext cx="357790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V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illi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46" name="Google Shape;146;p1"/>
          <p:cNvCxnSpPr/>
          <p:nvPr/>
        </p:nvCxnSpPr>
        <p:spPr>
          <a:xfrm flipH="1">
            <a:off x="5384843" y="4039805"/>
            <a:ext cx="238709" cy="363126"/>
          </a:xfrm>
          <a:prstGeom prst="straightConnector1">
            <a:avLst/>
          </a:prstGeom>
          <a:noFill/>
          <a:ln w="9525" cap="flat" cmpd="sng">
            <a:solidFill>
              <a:srgbClr val="0078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47" name="Google Shape;147;p1"/>
          <p:cNvSpPr txBox="1"/>
          <p:nvPr/>
        </p:nvSpPr>
        <p:spPr>
          <a:xfrm>
            <a:off x="5461415" y="3869962"/>
            <a:ext cx="449162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V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illus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48" name="Google Shape;148;p1"/>
          <p:cNvCxnSpPr/>
          <p:nvPr/>
        </p:nvCxnSpPr>
        <p:spPr>
          <a:xfrm flipH="1">
            <a:off x="4687179" y="3987945"/>
            <a:ext cx="123220" cy="309726"/>
          </a:xfrm>
          <a:prstGeom prst="straightConnector1">
            <a:avLst/>
          </a:prstGeom>
          <a:noFill/>
          <a:ln w="9525" cap="flat" cmpd="sng">
            <a:solidFill>
              <a:srgbClr val="0078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49" name="Google Shape;149;p1"/>
          <p:cNvSpPr txBox="1"/>
          <p:nvPr/>
        </p:nvSpPr>
        <p:spPr>
          <a:xfrm>
            <a:off x="4640866" y="3781039"/>
            <a:ext cx="805029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M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uscle </a:t>
            </a: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l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ayer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150" name="Google Shape;150;p1"/>
          <p:cNvCxnSpPr/>
          <p:nvPr/>
        </p:nvCxnSpPr>
        <p:spPr>
          <a:xfrm rot="10800000">
            <a:off x="5518381" y="4529419"/>
            <a:ext cx="167615" cy="244987"/>
          </a:xfrm>
          <a:prstGeom prst="straightConnector1">
            <a:avLst/>
          </a:prstGeom>
          <a:noFill/>
          <a:ln w="9525" cap="flat" cmpd="sng">
            <a:solidFill>
              <a:srgbClr val="00786A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51" name="Google Shape;151;p1"/>
          <p:cNvSpPr txBox="1"/>
          <p:nvPr/>
        </p:nvSpPr>
        <p:spPr>
          <a:xfrm>
            <a:off x="5450710" y="4742326"/>
            <a:ext cx="691215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b="1"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-GB" sz="7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apillaries</a:t>
            </a:r>
            <a:endParaRPr sz="7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2" name="Google Shape;152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431357" y="4220465"/>
            <a:ext cx="495511" cy="5978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374</Words>
  <Application>Microsoft Macintosh PowerPoint</Application>
  <PresentationFormat>On-screen Show (16:9)</PresentationFormat>
  <Paragraphs>48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2022-01-23T19:49:49Z</dcterms:modified>
</cp:coreProperties>
</file>