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i1MCPDi2XHgSWkzV9RGjA+utnlu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BEED1DD-C5E5-4042-94C6-BF284C4AC993}">
  <a:tblStyle styleId="{5BEED1DD-C5E5-4042-94C6-BF284C4AC993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9DFCCF9E-6643-40B1-91D1-2913F5D5497E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21" Type="http://schemas.openxmlformats.org/officeDocument/2006/relationships/customXml" Target="../customXml/item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customXml" Target="../customXml/item3.xml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jpg"/><Relationship Id="rId32" Type="http://schemas.openxmlformats.org/officeDocument/2006/relationships/image" Target="../media/image30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jp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8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3284332432"/>
              </p:ext>
            </p:extLst>
          </p:nvPr>
        </p:nvGraphicFramePr>
        <p:xfrm>
          <a:off x="530314" y="253641"/>
          <a:ext cx="2099175" cy="787908"/>
        </p:xfrm>
        <a:graphic>
          <a:graphicData uri="http://schemas.openxmlformats.org/drawingml/2006/table">
            <a:tbl>
              <a:tblPr>
                <a:noFill/>
                <a:tableStyleId>{5BEED1DD-C5E5-4042-94C6-BF284C4AC993}</a:tableStyleId>
              </a:tblPr>
              <a:tblGrid>
                <a:gridCol w="209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Working Scientifically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5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0" name="Google Shape;130;p1"/>
          <p:cNvGraphicFramePr/>
          <p:nvPr/>
        </p:nvGraphicFramePr>
        <p:xfrm>
          <a:off x="5436453" y="1638803"/>
          <a:ext cx="3479550" cy="3263385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1115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4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9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systematically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 a regular and ordered way.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quantitative data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Information that is counted or measured.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qualitative data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Information that is observed and not in numbers.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factors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most important parts of an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experimental evidence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found to be true from the result of an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7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carefully planned test used to discover something unknown.</a:t>
                      </a:r>
                      <a:endParaRPr sz="2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4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apparatus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set of equipment used in an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9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method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way the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done.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conclusion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that can be worked out from the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results</a:t>
                      </a: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of an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31" name="Google Shape;131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2" name="Google Shape;132;p1"/>
          <p:cNvGraphicFramePr/>
          <p:nvPr/>
        </p:nvGraphicFramePr>
        <p:xfrm>
          <a:off x="2991540" y="255908"/>
          <a:ext cx="2412475" cy="259225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60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922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Recording Data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3" name="Google Shape;133;p1"/>
          <p:cNvGraphicFramePr/>
          <p:nvPr>
            <p:extLst>
              <p:ext uri="{D42A27DB-BD31-4B8C-83A1-F6EECF244321}">
                <p14:modId xmlns:p14="http://schemas.microsoft.com/office/powerpoint/2010/main" val="693378817"/>
              </p:ext>
            </p:extLst>
          </p:nvPr>
        </p:nvGraphicFramePr>
        <p:xfrm>
          <a:off x="267058" y="1118610"/>
          <a:ext cx="2469400" cy="1873475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2469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Planning and Communication and Sources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92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4" name="Google Shape;134;p1"/>
          <p:cNvGraphicFramePr/>
          <p:nvPr>
            <p:extLst>
              <p:ext uri="{D42A27DB-BD31-4B8C-83A1-F6EECF244321}">
                <p14:modId xmlns:p14="http://schemas.microsoft.com/office/powerpoint/2010/main" val="894893345"/>
              </p:ext>
            </p:extLst>
          </p:nvPr>
        </p:nvGraphicFramePr>
        <p:xfrm>
          <a:off x="2768882" y="1118610"/>
          <a:ext cx="2635150" cy="1868105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263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625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Enquiring and Testing and Obtaining and Presenting Evidence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141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5" name="Google Shape;135;p1"/>
          <p:cNvGraphicFramePr/>
          <p:nvPr/>
        </p:nvGraphicFramePr>
        <p:xfrm>
          <a:off x="2768882" y="3004980"/>
          <a:ext cx="2635150" cy="1915520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263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Considering Evidence and Evaluating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0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6" name="Google Shape;136;p1"/>
          <p:cNvGraphicFramePr/>
          <p:nvPr/>
        </p:nvGraphicFramePr>
        <p:xfrm>
          <a:off x="267058" y="3004980"/>
          <a:ext cx="2469400" cy="1913445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2469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Observing and Recording</a:t>
                      </a:r>
                      <a:endParaRPr sz="1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8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7" name="Google Shape;137;p1"/>
          <p:cNvSpPr txBox="1"/>
          <p:nvPr/>
        </p:nvSpPr>
        <p:spPr>
          <a:xfrm>
            <a:off x="319050" y="1949363"/>
            <a:ext cx="1318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Record observations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systematically.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8" name="Google Shape;138;p1"/>
          <p:cNvSpPr txBox="1"/>
          <p:nvPr/>
        </p:nvSpPr>
        <p:spPr>
          <a:xfrm>
            <a:off x="303976" y="2596288"/>
            <a:ext cx="1484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Use a range of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sources of information.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9" name="Google Shape;139;p1"/>
          <p:cNvSpPr txBox="1"/>
          <p:nvPr/>
        </p:nvSpPr>
        <p:spPr>
          <a:xfrm>
            <a:off x="2768891" y="1512818"/>
            <a:ext cx="22572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Give scientific explanations by using: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0" name="Google Shape;140;p1"/>
          <p:cNvSpPr txBox="1"/>
          <p:nvPr/>
        </p:nvSpPr>
        <p:spPr>
          <a:xfrm>
            <a:off x="2807264" y="2560857"/>
            <a:ext cx="1677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Recognise </a:t>
            </a:r>
            <a:r>
              <a:rPr lang="en-GB" sz="800" b="1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key factors </a:t>
            </a:r>
            <a:r>
              <a:rPr lang="en-GB" sz="800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when carrying out a fair test.</a:t>
            </a:r>
            <a:r>
              <a:rPr lang="en-GB" sz="800" b="1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endParaRPr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1" name="Google Shape;141;p1"/>
          <p:cNvSpPr txBox="1"/>
          <p:nvPr/>
        </p:nvSpPr>
        <p:spPr>
          <a:xfrm>
            <a:off x="299180" y="4530587"/>
            <a:ext cx="1326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Plan to use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apparatus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to get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results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2" name="Google Shape;142;p1"/>
          <p:cNvSpPr txBox="1"/>
          <p:nvPr/>
        </p:nvSpPr>
        <p:spPr>
          <a:xfrm>
            <a:off x="1523500" y="3707925"/>
            <a:ext cx="13257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Choose correct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apparatus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for different tasks. 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3" name="Google Shape;143;p1"/>
          <p:cNvSpPr txBox="1"/>
          <p:nvPr/>
        </p:nvSpPr>
        <p:spPr>
          <a:xfrm>
            <a:off x="199038" y="3721750"/>
            <a:ext cx="1440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Make a series of accurate observations, comparisons and measurements.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4" name="Google Shape;144;p1"/>
          <p:cNvSpPr txBox="1"/>
          <p:nvPr/>
        </p:nvSpPr>
        <p:spPr>
          <a:xfrm>
            <a:off x="2745072" y="4583698"/>
            <a:ext cx="1326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Draw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conclusions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from the evidence.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5" name="Google Shape;145;p1"/>
          <p:cNvSpPr txBox="1"/>
          <p:nvPr/>
        </p:nvSpPr>
        <p:spPr>
          <a:xfrm>
            <a:off x="2736443" y="3669932"/>
            <a:ext cx="1440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Make predictions based on knowledge and understanding.</a:t>
            </a:r>
            <a:r>
              <a:rPr lang="en-GB" sz="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300"/>
          </a:p>
        </p:txBody>
      </p:sp>
      <p:sp>
        <p:nvSpPr>
          <p:cNvPr id="146" name="Google Shape;146;p1"/>
          <p:cNvSpPr txBox="1"/>
          <p:nvPr/>
        </p:nvSpPr>
        <p:spPr>
          <a:xfrm>
            <a:off x="4066949" y="3636000"/>
            <a:ext cx="1318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Relate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evidence 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to scientific knowledge and understanding. 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7" name="Google Shape;147;p1"/>
          <p:cNvSpPr txBox="1"/>
          <p:nvPr/>
        </p:nvSpPr>
        <p:spPr>
          <a:xfrm>
            <a:off x="8213898" y="350250"/>
            <a:ext cx="693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Labelled diagram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8" name="Google Shape;148;p1"/>
          <p:cNvSpPr txBox="1"/>
          <p:nvPr/>
        </p:nvSpPr>
        <p:spPr>
          <a:xfrm>
            <a:off x="5346875" y="872000"/>
            <a:ext cx="8043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Block graph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9" name="Google Shape;149;p1"/>
          <p:cNvSpPr txBox="1"/>
          <p:nvPr/>
        </p:nvSpPr>
        <p:spPr>
          <a:xfrm>
            <a:off x="3807888" y="523525"/>
            <a:ext cx="5151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Tables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0" name="Google Shape;150;p1"/>
          <p:cNvSpPr txBox="1"/>
          <p:nvPr/>
        </p:nvSpPr>
        <p:spPr>
          <a:xfrm>
            <a:off x="6873546" y="789575"/>
            <a:ext cx="674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Pictogram</a:t>
            </a:r>
            <a:endParaRPr/>
          </a:p>
        </p:txBody>
      </p:sp>
      <p:sp>
        <p:nvSpPr>
          <p:cNvPr id="151" name="Google Shape;151;p1"/>
          <p:cNvSpPr txBox="1"/>
          <p:nvPr/>
        </p:nvSpPr>
        <p:spPr>
          <a:xfrm>
            <a:off x="7637525" y="1134550"/>
            <a:ext cx="647100" cy="32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Sorting diagram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2" name="Google Shape;152;p1"/>
          <p:cNvPicPr preferRelativeResize="0"/>
          <p:nvPr/>
        </p:nvPicPr>
        <p:blipFill rotWithShape="1">
          <a:blip r:embed="rId3">
            <a:alphaModFix/>
          </a:blip>
          <a:srcRect l="13248" t="9208" r="14710" b="7527"/>
          <a:stretch/>
        </p:blipFill>
        <p:spPr>
          <a:xfrm>
            <a:off x="8256187" y="1110188"/>
            <a:ext cx="608425" cy="4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87124" y="307880"/>
            <a:ext cx="647261" cy="4854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46055" y="255896"/>
            <a:ext cx="528214" cy="6515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8959" y="2331474"/>
            <a:ext cx="366436" cy="288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07371" y="3362323"/>
            <a:ext cx="472932" cy="354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" descr="39+ Green Tick Clipart ... Green Tick Clipart | ClipartLook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312608" y="3398167"/>
            <a:ext cx="283005" cy="28300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"/>
          <p:cNvSpPr txBox="1"/>
          <p:nvPr/>
        </p:nvSpPr>
        <p:spPr>
          <a:xfrm>
            <a:off x="4066956" y="4583763"/>
            <a:ext cx="1318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Suggest how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methods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could be improved.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9" name="Google Shape;159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813928" y="4236281"/>
            <a:ext cx="312682" cy="312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849194" y="4225678"/>
            <a:ext cx="416965" cy="3339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-2859605" y="-1461628"/>
            <a:ext cx="45719" cy="53549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"/>
          <p:cNvSpPr txBox="1"/>
          <p:nvPr/>
        </p:nvSpPr>
        <p:spPr>
          <a:xfrm>
            <a:off x="1587250" y="2062900"/>
            <a:ext cx="1129200" cy="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Communicate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quantitative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and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qualitative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data in a scientific way</a:t>
            </a:r>
            <a:r>
              <a:rPr lang="en-GB" sz="9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5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3" name="Google Shape;163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26860" y="4146700"/>
            <a:ext cx="312767" cy="3259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5147405" y="4244741"/>
            <a:ext cx="178070" cy="295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3216054" y="2215701"/>
            <a:ext cx="587891" cy="35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356556" y="3391770"/>
            <a:ext cx="209235" cy="298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" descr="Free Human Body Clipart Black And White, Download Free Clip Art ...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7644293" y="296875"/>
            <a:ext cx="569609" cy="569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3051436" y="571591"/>
            <a:ext cx="470744" cy="490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3556975" y="703675"/>
            <a:ext cx="1039780" cy="38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6159585" y="307879"/>
            <a:ext cx="542232" cy="5476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1"/>
          <p:cNvSpPr txBox="1"/>
          <p:nvPr/>
        </p:nvSpPr>
        <p:spPr>
          <a:xfrm>
            <a:off x="6084188" y="818825"/>
            <a:ext cx="693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Bar chart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2" name="Google Shape;172;p1" descr="imagesCAK4PO19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3921332" y="3950814"/>
            <a:ext cx="330238" cy="219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911940" y="2316539"/>
            <a:ext cx="266150" cy="318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611048" y="3391766"/>
            <a:ext cx="347295" cy="242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1479535" y="4152696"/>
            <a:ext cx="277026" cy="244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1003596" y="3401712"/>
            <a:ext cx="315210" cy="278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"/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2810302" y="3368227"/>
            <a:ext cx="338387" cy="289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1" descr="Mind Clipart Thinking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2839639" y="1755341"/>
            <a:ext cx="279703" cy="3227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"/>
          <p:cNvPicPr preferRelativeResize="0"/>
          <p:nvPr/>
        </p:nvPicPr>
        <p:blipFill rotWithShape="1">
          <a:blip r:embed="rId25">
            <a:alphaModFix/>
          </a:blip>
          <a:srcRect/>
          <a:stretch/>
        </p:blipFill>
        <p:spPr>
          <a:xfrm>
            <a:off x="5000662" y="3361991"/>
            <a:ext cx="191132" cy="259237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"/>
          <p:cNvSpPr txBox="1"/>
          <p:nvPr/>
        </p:nvSpPr>
        <p:spPr>
          <a:xfrm>
            <a:off x="4717330" y="3385274"/>
            <a:ext cx="305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endParaRPr/>
          </a:p>
        </p:txBody>
      </p:sp>
      <p:pic>
        <p:nvPicPr>
          <p:cNvPr id="181" name="Google Shape;181;p1"/>
          <p:cNvPicPr preferRelativeResize="0"/>
          <p:nvPr/>
        </p:nvPicPr>
        <p:blipFill rotWithShape="1">
          <a:blip r:embed="rId26">
            <a:alphaModFix/>
          </a:blip>
          <a:srcRect/>
          <a:stretch/>
        </p:blipFill>
        <p:spPr>
          <a:xfrm>
            <a:off x="4651200" y="550999"/>
            <a:ext cx="674264" cy="53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" descr="imagesCAK4PO19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6015947" y="1136863"/>
            <a:ext cx="556016" cy="370003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"/>
          <p:cNvSpPr txBox="1"/>
          <p:nvPr/>
        </p:nvSpPr>
        <p:spPr>
          <a:xfrm>
            <a:off x="5388875" y="1155975"/>
            <a:ext cx="720300" cy="33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Line </a:t>
            </a:r>
            <a:endParaRPr sz="8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graph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84" name="Google Shape;184;p1"/>
          <p:cNvPicPr preferRelativeResize="0"/>
          <p:nvPr/>
        </p:nvPicPr>
        <p:blipFill rotWithShape="1">
          <a:blip r:embed="rId27">
            <a:alphaModFix/>
          </a:blip>
          <a:srcRect/>
          <a:stretch/>
        </p:blipFill>
        <p:spPr>
          <a:xfrm>
            <a:off x="2305719" y="1570844"/>
            <a:ext cx="329951" cy="387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"/>
          <p:cNvPicPr preferRelativeResize="0"/>
          <p:nvPr/>
        </p:nvPicPr>
        <p:blipFill rotWithShape="1">
          <a:blip r:embed="rId28">
            <a:alphaModFix/>
          </a:blip>
          <a:srcRect/>
          <a:stretch/>
        </p:blipFill>
        <p:spPr>
          <a:xfrm>
            <a:off x="1721888" y="1552746"/>
            <a:ext cx="450601" cy="4234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565812" y="1610963"/>
            <a:ext cx="209235" cy="298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"/>
          <p:cNvPicPr preferRelativeResize="0"/>
          <p:nvPr/>
        </p:nvPicPr>
        <p:blipFill rotWithShape="1">
          <a:blip r:embed="rId29">
            <a:alphaModFix/>
          </a:blip>
          <a:srcRect/>
          <a:stretch/>
        </p:blipFill>
        <p:spPr>
          <a:xfrm>
            <a:off x="798709" y="1582703"/>
            <a:ext cx="326810" cy="363486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1"/>
          <p:cNvSpPr txBox="1"/>
          <p:nvPr/>
        </p:nvSpPr>
        <p:spPr>
          <a:xfrm>
            <a:off x="3194289" y="1790885"/>
            <a:ext cx="879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Previous knowledge</a:t>
            </a:r>
            <a:endParaRPr/>
          </a:p>
        </p:txBody>
      </p:sp>
      <p:sp>
        <p:nvSpPr>
          <p:cNvPr id="189" name="Google Shape;189;p1"/>
          <p:cNvSpPr txBox="1"/>
          <p:nvPr/>
        </p:nvSpPr>
        <p:spPr>
          <a:xfrm>
            <a:off x="4425225" y="2116725"/>
            <a:ext cx="8895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Experimental evidence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90" name="Google Shape;190;p1"/>
          <p:cNvPicPr preferRelativeResize="0"/>
          <p:nvPr/>
        </p:nvPicPr>
        <p:blipFill rotWithShape="1">
          <a:blip r:embed="rId30">
            <a:alphaModFix/>
          </a:blip>
          <a:srcRect/>
          <a:stretch/>
        </p:blipFill>
        <p:spPr>
          <a:xfrm>
            <a:off x="2839645" y="2200696"/>
            <a:ext cx="331807" cy="331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"/>
          <p:cNvPicPr preferRelativeResize="0"/>
          <p:nvPr/>
        </p:nvPicPr>
        <p:blipFill rotWithShape="1">
          <a:blip r:embed="rId31">
            <a:alphaModFix/>
          </a:blip>
          <a:srcRect/>
          <a:stretch/>
        </p:blipFill>
        <p:spPr>
          <a:xfrm>
            <a:off x="4632223" y="1790453"/>
            <a:ext cx="515175" cy="339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03775" y="4121943"/>
            <a:ext cx="472932" cy="354699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"/>
          <p:cNvSpPr txBox="1"/>
          <p:nvPr/>
        </p:nvSpPr>
        <p:spPr>
          <a:xfrm>
            <a:off x="1453650" y="4428025"/>
            <a:ext cx="1318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Begin to make repeat observations and measurements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systematically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94" name="Google Shape;194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1959471" y="4152639"/>
            <a:ext cx="277026" cy="244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2439422" y="4152696"/>
            <a:ext cx="277026" cy="244571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"/>
          <p:cNvSpPr/>
          <p:nvPr/>
        </p:nvSpPr>
        <p:spPr>
          <a:xfrm>
            <a:off x="1790468" y="4252131"/>
            <a:ext cx="111600" cy="4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584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1"/>
          <p:cNvSpPr/>
          <p:nvPr/>
        </p:nvSpPr>
        <p:spPr>
          <a:xfrm>
            <a:off x="2270421" y="4252193"/>
            <a:ext cx="111600" cy="4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584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8" name="Google Shape;198;p1" descr="Mind Clipart Thinking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3156343" y="3374243"/>
            <a:ext cx="260899" cy="3010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1" descr="Mind Clipart Thinking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4537730" y="3359364"/>
            <a:ext cx="231630" cy="26726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"/>
          <p:cNvSpPr txBox="1"/>
          <p:nvPr/>
        </p:nvSpPr>
        <p:spPr>
          <a:xfrm>
            <a:off x="3253796" y="4170691"/>
            <a:ext cx="16233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Explain differences in results.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01" name="Google Shape;201;p1"/>
          <p:cNvPicPr preferRelativeResize="0"/>
          <p:nvPr/>
        </p:nvPicPr>
        <p:blipFill rotWithShape="1">
          <a:blip r:embed="rId32">
            <a:alphaModFix/>
          </a:blip>
          <a:srcRect/>
          <a:stretch/>
        </p:blipFill>
        <p:spPr>
          <a:xfrm>
            <a:off x="3645261" y="3950821"/>
            <a:ext cx="235983" cy="244526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1"/>
          <p:cNvSpPr txBox="1"/>
          <p:nvPr/>
        </p:nvSpPr>
        <p:spPr>
          <a:xfrm>
            <a:off x="6486250" y="1136913"/>
            <a:ext cx="6930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Scatter </a:t>
            </a:r>
            <a:endParaRPr sz="8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graph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03" name="Google Shape;203;p1"/>
          <p:cNvPicPr preferRelativeResize="0"/>
          <p:nvPr/>
        </p:nvPicPr>
        <p:blipFill rotWithShape="1">
          <a:blip r:embed="rId33">
            <a:alphaModFix/>
          </a:blip>
          <a:srcRect/>
          <a:stretch/>
        </p:blipFill>
        <p:spPr>
          <a:xfrm>
            <a:off x="7086147" y="1114942"/>
            <a:ext cx="551381" cy="413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F0CC71F7233847A39E9BF15540C3F1" ma:contentTypeVersion="15" ma:contentTypeDescription="Create a new document." ma:contentTypeScope="" ma:versionID="f025c9716be27abe2f31e4608f532636">
  <xsd:schema xmlns:xsd="http://www.w3.org/2001/XMLSchema" xmlns:xs="http://www.w3.org/2001/XMLSchema" xmlns:p="http://schemas.microsoft.com/office/2006/metadata/properties" xmlns:ns2="37ccbf89-e7d6-40ec-8e02-49f15b607096" xmlns:ns3="a2962110-a4b6-4e3e-b00f-3160574af530" targetNamespace="http://schemas.microsoft.com/office/2006/metadata/properties" ma:root="true" ma:fieldsID="7b5ca8eea48ed2781c38d866b12fa330" ns2:_="" ns3:_="">
    <xsd:import namespace="37ccbf89-e7d6-40ec-8e02-49f15b607096"/>
    <xsd:import namespace="a2962110-a4b6-4e3e-b00f-3160574af5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ccbf89-e7d6-40ec-8e02-49f15b6070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05e2516-b241-419f-91e8-51a64b40db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962110-a4b6-4e3e-b00f-3160574af530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1cb51cd7-8106-4afe-a02c-2523004e9f31}" ma:internalName="TaxCatchAll" ma:showField="CatchAllData" ma:web="a2962110-a4b6-4e3e-b00f-3160574af53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7ccbf89-e7d6-40ec-8e02-49f15b607096">
      <Terms xmlns="http://schemas.microsoft.com/office/infopath/2007/PartnerControls"/>
    </lcf76f155ced4ddcb4097134ff3c332f>
    <TaxCatchAll xmlns="a2962110-a4b6-4e3e-b00f-3160574af530" xsi:nil="true"/>
  </documentManagement>
</p:properties>
</file>

<file path=customXml/itemProps1.xml><?xml version="1.0" encoding="utf-8"?>
<ds:datastoreItem xmlns:ds="http://schemas.openxmlformats.org/officeDocument/2006/customXml" ds:itemID="{57B7B0A4-B40A-4428-9AE2-6F2DF50F5E6F}"/>
</file>

<file path=customXml/itemProps2.xml><?xml version="1.0" encoding="utf-8"?>
<ds:datastoreItem xmlns:ds="http://schemas.openxmlformats.org/officeDocument/2006/customXml" ds:itemID="{32C207C7-9115-4190-A646-753E97872D6A}"/>
</file>

<file path=customXml/itemProps3.xml><?xml version="1.0" encoding="utf-8"?>
<ds:datastoreItem xmlns:ds="http://schemas.openxmlformats.org/officeDocument/2006/customXml" ds:itemID="{37F2E9C0-6917-4BE0-90FA-0412E8691ED3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253</Words>
  <Application>Microsoft Macintosh PowerPoint</Application>
  <PresentationFormat>On-screen Show (16:9)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2022-01-23T19:45:01Z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0x0101007CF0CC71F7233847A39E9BF15540C3F1</vt:lpwstr>
  </property>
  <property fmtid="{D5CDD505-2E9C-101B-9397-08002B2CF9AE}" pid="3" name="Order">
    <vt:r8>12500</vt:r8>
  </property>
</Properties>
</file>