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9144000" cy="5143500" type="screen16x9"/>
  <p:notesSz cx="6881813" cy="10002838"/>
  <p:embeddedFontLst>
    <p:embeddedFont>
      <p:font typeface="Calibri" panose="020F0502020204030204" pitchFamily="34" charset="0"/>
      <p:regular r:id="rId4"/>
      <p:bold r:id="rId5"/>
      <p:italic r:id="rId6"/>
      <p:boldItalic r:id="rId7"/>
    </p:embeddedFont>
    <p:embeddedFont>
      <p:font typeface="Nunito" pitchFamily="2" charset="77"/>
      <p:regular r:id="rId8"/>
      <p:bold r:id="rId9"/>
      <p:italic r:id="rId10"/>
      <p:boldItalic r:id="rId11"/>
    </p:embeddedFont>
    <p:embeddedFont>
      <p:font typeface="Poppins" pitchFamily="2" charset="77"/>
      <p:regular r:id="rId12"/>
      <p:bold r:id="rId13"/>
      <p:italic r:id="rId14"/>
      <p:boldItalic r:id="rId1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go="http://customooxmlschemas.google.com/" r:id="rId16" roundtripDataSignature="AMtx7mipwYegevKHnS7zvIJEloU9rNQEl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A633A260-3AD3-472D-BCA9-4F47C516FBCE}">
  <a:tblStyle styleId="{A633A260-3AD3-472D-BCA9-4F47C516FBCE}" styleName="Table_0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  <a:tblStyle styleId="{2024DD53-9248-4E1B-84A9-1D25E28F9F01}" styleName="Table_1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94"/>
  </p:normalViewPr>
  <p:slideViewPr>
    <p:cSldViewPr snapToGrid="0">
      <p:cViewPr varScale="1">
        <p:scale>
          <a:sx n="161" d="100"/>
          <a:sy n="161" d="100"/>
        </p:scale>
        <p:origin x="784" y="20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font" Target="fonts/font10.fntdata"/><Relationship Id="rId18" Type="http://schemas.openxmlformats.org/officeDocument/2006/relationships/viewProps" Target="viewProps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12" Type="http://schemas.openxmlformats.org/officeDocument/2006/relationships/font" Target="fonts/font9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customschemas.google.com/relationships/presentationmetadata" Target="meta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font" Target="fonts/font12.fntdata"/><Relationship Id="rId10" Type="http://schemas.openxmlformats.org/officeDocument/2006/relationships/font" Target="fonts/font7.fntdata"/><Relationship Id="rId19" Type="http://schemas.openxmlformats.org/officeDocument/2006/relationships/theme" Target="theme/theme1.xml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font" Target="fonts/font11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06363" y="750888"/>
            <a:ext cx="6669087" cy="375126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8182" y="4751349"/>
            <a:ext cx="5505450" cy="45012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275" tIns="92275" rIns="92275" bIns="9227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6363" y="750888"/>
            <a:ext cx="6669087" cy="375126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6" name="Google Shape;126;p1:notes"/>
          <p:cNvSpPr txBox="1">
            <a:spLocks noGrp="1"/>
          </p:cNvSpPr>
          <p:nvPr>
            <p:ph type="body" idx="1"/>
          </p:nvPr>
        </p:nvSpPr>
        <p:spPr>
          <a:xfrm>
            <a:off x="688182" y="4751349"/>
            <a:ext cx="5505450" cy="45012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275" tIns="92275" rIns="92275" bIns="9227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bg>
      <p:bgPr>
        <a:solidFill>
          <a:schemeClr val="dk2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3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" name="Google Shape;11;p3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" name="Google Shape;12;p3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" name="Google Shape;13;p3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14" name="Google Shape;14;p3"/>
          <p:cNvSpPr txBox="1">
            <a:spLocks noGrp="1"/>
          </p:cNvSpPr>
          <p:nvPr>
            <p:ph type="body" idx="1"/>
          </p:nvPr>
        </p:nvSpPr>
        <p:spPr>
          <a:xfrm>
            <a:off x="819150" y="1990725"/>
            <a:ext cx="3686100" cy="244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body" idx="2"/>
          </p:nvPr>
        </p:nvSpPr>
        <p:spPr>
          <a:xfrm>
            <a:off x="4638675" y="1990725"/>
            <a:ext cx="3686100" cy="244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accent6"/>
        </a:solidFill>
        <a:effectLst/>
      </p:bgPr>
    </p:bg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" name="Google Shape;19;p4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" name="Google Shape;20;p4"/>
          <p:cNvSpPr/>
          <p:nvPr/>
        </p:nvSpPr>
        <p:spPr>
          <a:xfrm rot="10800000">
            <a:off x="5058905" y="0"/>
            <a:ext cx="4085100" cy="20526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" name="Google Shape;21;p4"/>
          <p:cNvSpPr/>
          <p:nvPr/>
        </p:nvSpPr>
        <p:spPr>
          <a:xfrm>
            <a:off x="20327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2" name="Google Shape;22;p4"/>
          <p:cNvGrpSpPr/>
          <p:nvPr/>
        </p:nvGrpSpPr>
        <p:grpSpPr>
          <a:xfrm>
            <a:off x="255200" y="592"/>
            <a:ext cx="2250363" cy="1044300"/>
            <a:chOff x="255200" y="592"/>
            <a:chExt cx="2250363" cy="1044300"/>
          </a:xfrm>
        </p:grpSpPr>
        <p:sp>
          <p:nvSpPr>
            <p:cNvPr id="23" name="Google Shape;23;p4"/>
            <p:cNvSpPr/>
            <p:nvPr/>
          </p:nvSpPr>
          <p:spPr>
            <a:xfrm>
              <a:off x="764063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" name="Google Shape;24;p4"/>
            <p:cNvSpPr/>
            <p:nvPr/>
          </p:nvSpPr>
          <p:spPr>
            <a:xfrm>
              <a:off x="509632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" name="Google Shape;25;p4"/>
            <p:cNvSpPr/>
            <p:nvPr/>
          </p:nvSpPr>
          <p:spPr>
            <a:xfrm>
              <a:off x="255200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6" name="Google Shape;26;p4"/>
          <p:cNvGrpSpPr/>
          <p:nvPr/>
        </p:nvGrpSpPr>
        <p:grpSpPr>
          <a:xfrm>
            <a:off x="905395" y="592"/>
            <a:ext cx="2250363" cy="1044300"/>
            <a:chOff x="905395" y="592"/>
            <a:chExt cx="2250363" cy="1044300"/>
          </a:xfrm>
        </p:grpSpPr>
        <p:sp>
          <p:nvSpPr>
            <p:cNvPr id="27" name="Google Shape;27;p4"/>
            <p:cNvSpPr/>
            <p:nvPr/>
          </p:nvSpPr>
          <p:spPr>
            <a:xfrm>
              <a:off x="1414258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" name="Google Shape;28;p4"/>
            <p:cNvSpPr/>
            <p:nvPr/>
          </p:nvSpPr>
          <p:spPr>
            <a:xfrm>
              <a:off x="1159826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" name="Google Shape;29;p4"/>
            <p:cNvSpPr/>
            <p:nvPr/>
          </p:nvSpPr>
          <p:spPr>
            <a:xfrm>
              <a:off x="905395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0" name="Google Shape;30;p4"/>
          <p:cNvGrpSpPr/>
          <p:nvPr/>
        </p:nvGrpSpPr>
        <p:grpSpPr>
          <a:xfrm>
            <a:off x="7057468" y="5088"/>
            <a:ext cx="1851282" cy="752108"/>
            <a:chOff x="6917201" y="0"/>
            <a:chExt cx="2227777" cy="863400"/>
          </a:xfrm>
        </p:grpSpPr>
        <p:sp>
          <p:nvSpPr>
            <p:cNvPr id="31" name="Google Shape;31;p4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" name="Google Shape;32;p4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" name="Google Shape;33;p4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4" name="Google Shape;34;p4"/>
          <p:cNvGrpSpPr/>
          <p:nvPr/>
        </p:nvGrpSpPr>
        <p:grpSpPr>
          <a:xfrm>
            <a:off x="6553032" y="4217852"/>
            <a:ext cx="2389068" cy="925737"/>
            <a:chOff x="6917201" y="0"/>
            <a:chExt cx="2227777" cy="863400"/>
          </a:xfrm>
        </p:grpSpPr>
        <p:sp>
          <p:nvSpPr>
            <p:cNvPr id="35" name="Google Shape;35;p4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" name="Google Shape;36;p4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" name="Google Shape;37;p4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8" name="Google Shape;38;p4"/>
          <p:cNvGrpSpPr/>
          <p:nvPr/>
        </p:nvGrpSpPr>
        <p:grpSpPr>
          <a:xfrm>
            <a:off x="199149" y="4055652"/>
            <a:ext cx="2795413" cy="1083308"/>
            <a:chOff x="6917201" y="0"/>
            <a:chExt cx="2227777" cy="863400"/>
          </a:xfrm>
        </p:grpSpPr>
        <p:sp>
          <p:nvSpPr>
            <p:cNvPr id="39" name="Google Shape;39;p4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" name="Google Shape;40;p4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" name="Google Shape;41;p4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42" name="Google Shape;42;p4"/>
          <p:cNvSpPr txBox="1">
            <a:spLocks noGrp="1"/>
          </p:cNvSpPr>
          <p:nvPr>
            <p:ph type="ctrTitle"/>
          </p:nvPr>
        </p:nvSpPr>
        <p:spPr>
          <a:xfrm>
            <a:off x="1858703" y="1822833"/>
            <a:ext cx="5361300" cy="144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9pPr>
          </a:lstStyle>
          <a:p>
            <a:endParaRPr/>
          </a:p>
        </p:txBody>
      </p:sp>
      <p:sp>
        <p:nvSpPr>
          <p:cNvPr id="43" name="Google Shape;43;p4"/>
          <p:cNvSpPr txBox="1">
            <a:spLocks noGrp="1"/>
          </p:cNvSpPr>
          <p:nvPr>
            <p:ph type="subTitle" idx="1"/>
          </p:nvPr>
        </p:nvSpPr>
        <p:spPr>
          <a:xfrm>
            <a:off x="1858700" y="3413158"/>
            <a:ext cx="5361300" cy="52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44" name="Google Shape;44;p4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accent3"/>
        </a:solidFill>
        <a:effectLst/>
      </p:bgPr>
    </p:bg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5"/>
          <p:cNvSpPr/>
          <p:nvPr/>
        </p:nvSpPr>
        <p:spPr>
          <a:xfrm flipH="1">
            <a:off x="4757100" y="2309400"/>
            <a:ext cx="4386900" cy="2834100"/>
          </a:xfrm>
          <a:prstGeom prst="rtTriangl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47" name="Google Shape;47;p5"/>
          <p:cNvGrpSpPr/>
          <p:nvPr/>
        </p:nvGrpSpPr>
        <p:grpSpPr>
          <a:xfrm>
            <a:off x="5594190" y="3961115"/>
            <a:ext cx="2910144" cy="1182340"/>
            <a:chOff x="6917201" y="0"/>
            <a:chExt cx="2227777" cy="863400"/>
          </a:xfrm>
        </p:grpSpPr>
        <p:sp>
          <p:nvSpPr>
            <p:cNvPr id="48" name="Google Shape;48;p5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9" name="Google Shape;49;p5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0" name="Google Shape;50;p5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51" name="Google Shape;51;p5"/>
          <p:cNvGrpSpPr/>
          <p:nvPr/>
        </p:nvGrpSpPr>
        <p:grpSpPr>
          <a:xfrm>
            <a:off x="199149" y="2"/>
            <a:ext cx="2795413" cy="1083308"/>
            <a:chOff x="6917201" y="0"/>
            <a:chExt cx="2227777" cy="863400"/>
          </a:xfrm>
        </p:grpSpPr>
        <p:sp>
          <p:nvSpPr>
            <p:cNvPr id="52" name="Google Shape;52;p5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3" name="Google Shape;53;p5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4" name="Google Shape;54;p5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55" name="Google Shape;55;p5"/>
          <p:cNvSpPr txBox="1">
            <a:spLocks noGrp="1"/>
          </p:cNvSpPr>
          <p:nvPr>
            <p:ph type="title"/>
          </p:nvPr>
        </p:nvSpPr>
        <p:spPr>
          <a:xfrm>
            <a:off x="1888684" y="1746100"/>
            <a:ext cx="5377500" cy="164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56" name="Google Shape;56;p5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bg>
      <p:bgPr>
        <a:solidFill>
          <a:schemeClr val="dk2"/>
        </a:solidFill>
        <a:effectLst/>
      </p:bgPr>
    </p:bg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6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" name="Google Shape;59;p6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" name="Google Shape;60;p6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1" name="Google Shape;61;p6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62" name="Google Shape;62;p6"/>
          <p:cNvSpPr txBox="1">
            <a:spLocks noGrp="1"/>
          </p:cNvSpPr>
          <p:nvPr>
            <p:ph type="body" idx="1"/>
          </p:nvPr>
        </p:nvSpPr>
        <p:spPr>
          <a:xfrm>
            <a:off x="819150" y="1990725"/>
            <a:ext cx="7505700" cy="244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63" name="Google Shape;63;p6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bg>
      <p:bgPr>
        <a:solidFill>
          <a:schemeClr val="dk2"/>
        </a:solidFill>
        <a:effectLst/>
      </p:bgPr>
    </p:bg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7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6" name="Google Shape;66;p7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7" name="Google Shape;67;p7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8" name="Google Shape;68;p7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69" name="Google Shape;69;p7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bg>
      <p:bgPr>
        <a:solidFill>
          <a:schemeClr val="accent3"/>
        </a:solidFill>
        <a:effectLst/>
      </p:bgPr>
    </p:bg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8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2" name="Google Shape;72;p8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3" name="Google Shape;73;p8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4" name="Google Shape;74;p8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3709200" cy="138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75" name="Google Shape;75;p8"/>
          <p:cNvSpPr txBox="1">
            <a:spLocks noGrp="1"/>
          </p:cNvSpPr>
          <p:nvPr>
            <p:ph type="body" idx="1"/>
          </p:nvPr>
        </p:nvSpPr>
        <p:spPr>
          <a:xfrm>
            <a:off x="830700" y="2319050"/>
            <a:ext cx="3709200" cy="21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76" name="Google Shape;76;p8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accent1"/>
        </a:solidFill>
        <a:effectLst/>
      </p:bgPr>
    </p:bg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9"/>
          <p:cNvSpPr/>
          <p:nvPr/>
        </p:nvSpPr>
        <p:spPr>
          <a:xfrm>
            <a:off x="0" y="2823144"/>
            <a:ext cx="7369200" cy="2316900"/>
          </a:xfrm>
          <a:prstGeom prst="rtTriangle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9"/>
          <p:cNvSpPr/>
          <p:nvPr/>
        </p:nvSpPr>
        <p:spPr>
          <a:xfrm flipH="1">
            <a:off x="3583210" y="1554113"/>
            <a:ext cx="5560500" cy="35895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80" name="Google Shape;80;p9"/>
          <p:cNvGrpSpPr/>
          <p:nvPr/>
        </p:nvGrpSpPr>
        <p:grpSpPr>
          <a:xfrm>
            <a:off x="255991" y="-118"/>
            <a:ext cx="2251347" cy="1043408"/>
            <a:chOff x="3961956" y="4383950"/>
            <a:chExt cx="1160548" cy="548700"/>
          </a:xfrm>
        </p:grpSpPr>
        <p:sp>
          <p:nvSpPr>
            <p:cNvPr id="81" name="Google Shape;81;p9"/>
            <p:cNvSpPr/>
            <p:nvPr/>
          </p:nvSpPr>
          <p:spPr>
            <a:xfrm>
              <a:off x="4224904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2" name="Google Shape;82;p9"/>
            <p:cNvSpPr/>
            <p:nvPr/>
          </p:nvSpPr>
          <p:spPr>
            <a:xfrm>
              <a:off x="4093430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3" name="Google Shape;83;p9"/>
            <p:cNvSpPr/>
            <p:nvPr/>
          </p:nvSpPr>
          <p:spPr>
            <a:xfrm>
              <a:off x="3961956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84" name="Google Shape;84;p9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85" name="Google Shape;85;p9"/>
          <p:cNvGrpSpPr/>
          <p:nvPr/>
        </p:nvGrpSpPr>
        <p:grpSpPr>
          <a:xfrm>
            <a:off x="34934" y="4522125"/>
            <a:ext cx="1593306" cy="617072"/>
            <a:chOff x="6917201" y="0"/>
            <a:chExt cx="2227777" cy="863400"/>
          </a:xfrm>
        </p:grpSpPr>
        <p:sp>
          <p:nvSpPr>
            <p:cNvPr id="86" name="Google Shape;86;p9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7" name="Google Shape;87;p9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8" name="Google Shape;88;p9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89" name="Google Shape;89;p9"/>
          <p:cNvGrpSpPr/>
          <p:nvPr/>
        </p:nvGrpSpPr>
        <p:grpSpPr>
          <a:xfrm>
            <a:off x="5886353" y="1243"/>
            <a:ext cx="3257454" cy="1261514"/>
            <a:chOff x="6917201" y="0"/>
            <a:chExt cx="2227777" cy="863400"/>
          </a:xfrm>
        </p:grpSpPr>
        <p:sp>
          <p:nvSpPr>
            <p:cNvPr id="90" name="Google Shape;90;p9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1" name="Google Shape;91;p9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2" name="Google Shape;92;p9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93" name="Google Shape;93;p9"/>
          <p:cNvSpPr txBox="1">
            <a:spLocks noGrp="1"/>
          </p:cNvSpPr>
          <p:nvPr>
            <p:ph type="title"/>
          </p:nvPr>
        </p:nvSpPr>
        <p:spPr>
          <a:xfrm>
            <a:off x="1393929" y="1301146"/>
            <a:ext cx="6366900" cy="253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9pPr>
          </a:lstStyle>
          <a:p>
            <a:endParaRPr/>
          </a:p>
        </p:txBody>
      </p:sp>
      <p:sp>
        <p:nvSpPr>
          <p:cNvPr id="94" name="Google Shape;94;p9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bg>
      <p:bgPr>
        <a:solidFill>
          <a:schemeClr val="dk2"/>
        </a:solidFill>
        <a:effectLst/>
      </p:bgPr>
    </p:bg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0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7" name="Google Shape;97;p10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8" name="Google Shape;98;p10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9" name="Google Shape;99;p10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6424200" cy="70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100" name="Google Shape;100;p10"/>
          <p:cNvSpPr txBox="1">
            <a:spLocks noGrp="1"/>
          </p:cNvSpPr>
          <p:nvPr>
            <p:ph type="subTitle" idx="1"/>
          </p:nvPr>
        </p:nvSpPr>
        <p:spPr>
          <a:xfrm>
            <a:off x="819150" y="1550700"/>
            <a:ext cx="58599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01" name="Google Shape;101;p10"/>
          <p:cNvSpPr txBox="1">
            <a:spLocks noGrp="1"/>
          </p:cNvSpPr>
          <p:nvPr>
            <p:ph type="body" idx="2"/>
          </p:nvPr>
        </p:nvSpPr>
        <p:spPr>
          <a:xfrm>
            <a:off x="819150" y="2467050"/>
            <a:ext cx="5859900" cy="209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02" name="Google Shape;102;p10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bg>
      <p:bgPr>
        <a:solidFill>
          <a:schemeClr val="accent1"/>
        </a:solidFill>
        <a:effectLst/>
      </p:bgPr>
    </p:bg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1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5" name="Google Shape;105;p11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6" name="Google Shape;106;p11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7" name="Google Shape;107;p11"/>
          <p:cNvSpPr txBox="1">
            <a:spLocks noGrp="1"/>
          </p:cNvSpPr>
          <p:nvPr>
            <p:ph type="body" idx="1"/>
          </p:nvPr>
        </p:nvSpPr>
        <p:spPr>
          <a:xfrm>
            <a:off x="328025" y="4163500"/>
            <a:ext cx="7415100" cy="60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</a:lstStyle>
          <a:p>
            <a:endParaRPr/>
          </a:p>
        </p:txBody>
      </p:sp>
      <p:sp>
        <p:nvSpPr>
          <p:cNvPr id="108" name="Google Shape;108;p11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bg>
      <p:bgPr>
        <a:solidFill>
          <a:schemeClr val="accent3"/>
        </a:solidFill>
        <a:effectLst/>
      </p:bgPr>
    </p:bg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2"/>
          <p:cNvSpPr/>
          <p:nvPr/>
        </p:nvSpPr>
        <p:spPr>
          <a:xfrm flipH="1">
            <a:off x="5569200" y="2834075"/>
            <a:ext cx="3574800" cy="2309400"/>
          </a:xfrm>
          <a:prstGeom prst="rtTriangl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11" name="Google Shape;111;p12"/>
          <p:cNvGrpSpPr/>
          <p:nvPr/>
        </p:nvGrpSpPr>
        <p:grpSpPr>
          <a:xfrm>
            <a:off x="5959222" y="4119576"/>
            <a:ext cx="2520951" cy="1024165"/>
            <a:chOff x="6917201" y="0"/>
            <a:chExt cx="2227777" cy="863400"/>
          </a:xfrm>
        </p:grpSpPr>
        <p:sp>
          <p:nvSpPr>
            <p:cNvPr id="112" name="Google Shape;112;p1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3" name="Google Shape;113;p1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4" name="Google Shape;114;p1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15" name="Google Shape;115;p12"/>
          <p:cNvGrpSpPr/>
          <p:nvPr/>
        </p:nvGrpSpPr>
        <p:grpSpPr>
          <a:xfrm>
            <a:off x="199149" y="2"/>
            <a:ext cx="2795413" cy="1083308"/>
            <a:chOff x="6917201" y="0"/>
            <a:chExt cx="2227777" cy="863400"/>
          </a:xfrm>
        </p:grpSpPr>
        <p:sp>
          <p:nvSpPr>
            <p:cNvPr id="116" name="Google Shape;116;p1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7" name="Google Shape;117;p1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8" name="Google Shape;118;p1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19" name="Google Shape;119;p12"/>
          <p:cNvSpPr txBox="1">
            <a:spLocks noGrp="1"/>
          </p:cNvSpPr>
          <p:nvPr>
            <p:ph type="title" hasCustomPrompt="1"/>
          </p:nvPr>
        </p:nvSpPr>
        <p:spPr>
          <a:xfrm>
            <a:off x="1385850" y="1383850"/>
            <a:ext cx="6372300" cy="137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120" name="Google Shape;120;p12"/>
          <p:cNvSpPr txBox="1">
            <a:spLocks noGrp="1"/>
          </p:cNvSpPr>
          <p:nvPr>
            <p:ph type="body" idx="1"/>
          </p:nvPr>
        </p:nvSpPr>
        <p:spPr>
          <a:xfrm>
            <a:off x="1385850" y="2863850"/>
            <a:ext cx="6372300" cy="64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ctr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21" name="Google Shape;121;p12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13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hift">
    <p:bg>
      <p:bgPr>
        <a:solidFill>
          <a:schemeClr val="dk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/>
          </a:p>
        </p:txBody>
      </p:sp>
      <p:sp>
        <p:nvSpPr>
          <p:cNvPr id="7" name="Google Shape;7;p2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3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3111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Font typeface="Calibri"/>
              <a:buChar char="●"/>
              <a:defRPr sz="13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●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●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9845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100"/>
              <a:buFont typeface="Calibri"/>
              <a:buChar char="■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2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8" name="Google Shape;128;p1"/>
          <p:cNvGraphicFramePr/>
          <p:nvPr>
            <p:extLst>
              <p:ext uri="{D42A27DB-BD31-4B8C-83A1-F6EECF244321}">
                <p14:modId xmlns:p14="http://schemas.microsoft.com/office/powerpoint/2010/main" val="773280043"/>
              </p:ext>
            </p:extLst>
          </p:nvPr>
        </p:nvGraphicFramePr>
        <p:xfrm>
          <a:off x="510884" y="264083"/>
          <a:ext cx="2215900" cy="825225"/>
        </p:xfrm>
        <a:graphic>
          <a:graphicData uri="http://schemas.openxmlformats.org/drawingml/2006/table">
            <a:tbl>
              <a:tblPr>
                <a:noFill/>
                <a:tableStyleId>{A633A260-3AD3-472D-BCA9-4F47C516FBCE}</a:tableStyleId>
              </a:tblPr>
              <a:tblGrid>
                <a:gridCol w="22159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750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Science Knowledge Organiser</a:t>
                      </a:r>
                      <a:endParaRPr sz="800" b="1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9CB9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50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Forces</a:t>
                      </a:r>
                      <a:endParaRPr sz="800" u="none" strike="noStrike" cap="none"/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A99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50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Year  5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A99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29" name="Google Shape;129;p1"/>
          <p:cNvGraphicFramePr/>
          <p:nvPr>
            <p:extLst>
              <p:ext uri="{D42A27DB-BD31-4B8C-83A1-F6EECF244321}">
                <p14:modId xmlns:p14="http://schemas.microsoft.com/office/powerpoint/2010/main" val="3209483158"/>
              </p:ext>
            </p:extLst>
          </p:nvPr>
        </p:nvGraphicFramePr>
        <p:xfrm>
          <a:off x="256122" y="1165498"/>
          <a:ext cx="2799825" cy="3621300"/>
        </p:xfrm>
        <a:graphic>
          <a:graphicData uri="http://schemas.openxmlformats.org/drawingml/2006/table">
            <a:tbl>
              <a:tblPr>
                <a:noFill/>
                <a:tableStyleId>{2024DD53-9248-4E1B-84A9-1D25E28F9F01}</a:tableStyleId>
              </a:tblPr>
              <a:tblGrid>
                <a:gridCol w="8901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097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999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57350">
                <a:tc gridSpan="3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What? (Key Knowledge)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2425">
                <a:tc gridSpan="3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750" b="1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Forces</a:t>
                      </a:r>
                      <a:r>
                        <a:rPr lang="en-GB" sz="75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can make an object:</a:t>
                      </a:r>
                      <a:endParaRPr sz="750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75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Start to move, stop moving, change direction, change its shape, move faster or move more slowly.</a:t>
                      </a:r>
                      <a:endParaRPr sz="750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86200"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5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Mass</a:t>
                      </a:r>
                      <a:r>
                        <a:rPr lang="en-GB" sz="75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is how much matter is inside an object.</a:t>
                      </a:r>
                      <a:endParaRPr sz="75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5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It is measured in </a:t>
                      </a:r>
                      <a:r>
                        <a:rPr lang="en-GB" sz="75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kilograms (kg).</a:t>
                      </a:r>
                      <a:endParaRPr sz="75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5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Weight</a:t>
                      </a:r>
                      <a:r>
                        <a:rPr lang="en-GB" sz="75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is how strongly</a:t>
                      </a:r>
                      <a:endParaRPr sz="75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5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gravity</a:t>
                      </a:r>
                      <a:r>
                        <a:rPr lang="en-GB" sz="75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is pulling an object down. It is measured in </a:t>
                      </a:r>
                      <a:r>
                        <a:rPr lang="en-GB" sz="75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newtons (N).</a:t>
                      </a:r>
                      <a:endParaRPr sz="750" b="1" i="0" u="none" strike="noStrike" cap="none">
                        <a:solidFill>
                          <a:srgbClr val="000000"/>
                        </a:solidFill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86200">
                <a:tc gridSpan="3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75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The Moon has a smaller mass than Earth so the gravitational pull on the Moon is smaller than it is on Earth.</a:t>
                      </a:r>
                      <a:endParaRPr sz="75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5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Jupiter has a greater mass than Earth so the gravitational pull on Jupiter is stronger than on Earth.</a:t>
                      </a:r>
                      <a:endParaRPr sz="75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749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75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Isaac Newton</a:t>
                      </a:r>
                      <a:endParaRPr sz="75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75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Isaac Newton is famously thought to have developed his theory of </a:t>
                      </a:r>
                      <a:r>
                        <a:rPr lang="en-GB" sz="75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gravity</a:t>
                      </a:r>
                      <a:r>
                        <a:rPr lang="en-GB" sz="75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when he saw an apple fall to the ground from an apple tree.</a:t>
                      </a:r>
                      <a:endParaRPr sz="75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300"/>
                        <a:buFont typeface="Arial"/>
                        <a:buNone/>
                      </a:pPr>
                      <a:endParaRPr sz="750" b="1" i="0" u="none" strike="noStrike" cap="none">
                        <a:solidFill>
                          <a:srgbClr val="000000"/>
                        </a:solidFill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7350">
                <a:tc gridSpan="3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750" b="1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Water resistance </a:t>
                      </a:r>
                      <a:r>
                        <a:rPr lang="en-GB" sz="75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and </a:t>
                      </a:r>
                      <a:r>
                        <a:rPr lang="en-GB" sz="750" b="1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air resistance </a:t>
                      </a:r>
                      <a:r>
                        <a:rPr lang="en-GB" sz="75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are forms of </a:t>
                      </a:r>
                      <a:r>
                        <a:rPr lang="en-GB" sz="750" b="1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friction</a:t>
                      </a:r>
                      <a:r>
                        <a:rPr lang="en-GB" sz="75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. </a:t>
                      </a:r>
                      <a:endParaRPr sz="750" b="1" i="0" u="none" strike="noStrike" cap="none" dirty="0">
                        <a:solidFill>
                          <a:srgbClr val="000000"/>
                        </a:solidFill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131" name="Google Shape;131;p1"/>
          <p:cNvGraphicFramePr/>
          <p:nvPr/>
        </p:nvGraphicFramePr>
        <p:xfrm>
          <a:off x="3100156" y="264091"/>
          <a:ext cx="2860300" cy="278775"/>
        </p:xfrm>
        <a:graphic>
          <a:graphicData uri="http://schemas.openxmlformats.org/drawingml/2006/table">
            <a:tbl>
              <a:tblPr>
                <a:noFill/>
                <a:tableStyleId>{2024DD53-9248-4E1B-84A9-1D25E28F9F01}</a:tableStyleId>
              </a:tblPr>
              <a:tblGrid>
                <a:gridCol w="7182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420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78775"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Diagrams and Symbols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32" name="Google Shape;132;p1"/>
          <p:cNvGraphicFramePr/>
          <p:nvPr/>
        </p:nvGraphicFramePr>
        <p:xfrm>
          <a:off x="6004632" y="264090"/>
          <a:ext cx="2860300" cy="4522750"/>
        </p:xfrm>
        <a:graphic>
          <a:graphicData uri="http://schemas.openxmlformats.org/drawingml/2006/table">
            <a:tbl>
              <a:tblPr>
                <a:noFill/>
                <a:tableStyleId>{2024DD53-9248-4E1B-84A9-1D25E28F9F01}</a:tableStyleId>
              </a:tblPr>
              <a:tblGrid>
                <a:gridCol w="9393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209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540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Key Vocabulary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Definition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13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forces</a:t>
                      </a:r>
                      <a:endParaRPr sz="7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Pushes </a:t>
                      </a:r>
                      <a:r>
                        <a:rPr lang="en-GB" sz="70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or </a:t>
                      </a:r>
                      <a:r>
                        <a:rPr lang="en-GB" sz="700" b="1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pulls</a:t>
                      </a:r>
                      <a:r>
                        <a:rPr lang="en-GB" sz="70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.</a:t>
                      </a:r>
                      <a:endParaRPr sz="1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13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gravity</a:t>
                      </a:r>
                      <a:endParaRPr sz="13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 pulling force exerted by the Earth (or anything else which has mass).</a:t>
                      </a:r>
                      <a:endParaRPr sz="700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13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Earth’s gravitational pull</a:t>
                      </a:r>
                      <a:endParaRPr sz="13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The pull that Earth exerts on an object, pulling it towards Earth’s centre. </a:t>
                      </a:r>
                      <a:endParaRPr sz="700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13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weight</a:t>
                      </a:r>
                      <a:endParaRPr sz="13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The measure of the force of gravity on an object.</a:t>
                      </a:r>
                      <a:endParaRPr sz="700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13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mass</a:t>
                      </a:r>
                      <a:endParaRPr sz="13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 measure of how much matter is inside an object.</a:t>
                      </a:r>
                      <a:endParaRPr sz="700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54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friction</a:t>
                      </a:r>
                      <a:endParaRPr sz="13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 </a:t>
                      </a:r>
                      <a:r>
                        <a:rPr lang="en-GB" sz="7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force </a:t>
                      </a: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that acts between two surfaces or objects that are moving, or trying to move, across each other.</a:t>
                      </a:r>
                      <a:endParaRPr sz="700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13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air resistance</a:t>
                      </a:r>
                      <a:endParaRPr sz="13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 type of </a:t>
                      </a:r>
                      <a:r>
                        <a:rPr lang="en-GB" sz="7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friction </a:t>
                      </a: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caused by air pushing against any moving object.</a:t>
                      </a:r>
                      <a:endParaRPr sz="700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13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water resistance</a:t>
                      </a:r>
                      <a:endParaRPr sz="13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 type of </a:t>
                      </a:r>
                      <a:r>
                        <a:rPr lang="en-GB" sz="7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friction </a:t>
                      </a: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caused by water pushing against any moving object.</a:t>
                      </a:r>
                      <a:endParaRPr sz="700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13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buoyancy</a:t>
                      </a:r>
                      <a:endParaRPr sz="13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An upward force that a liquid applies to objects.</a:t>
                      </a:r>
                      <a:endParaRPr sz="700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613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streamlined</a:t>
                      </a:r>
                      <a:endParaRPr sz="13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When an object is shaped to minimise the effects of air or water resistance.</a:t>
                      </a:r>
                      <a:endParaRPr sz="700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613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mechanism</a:t>
                      </a:r>
                      <a:endParaRPr sz="13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Parts which work together in a machine. E.g. </a:t>
                      </a:r>
                      <a:r>
                        <a:rPr lang="en-GB" sz="700" b="1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pulleys</a:t>
                      </a:r>
                      <a:r>
                        <a:rPr lang="en-GB" sz="70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, gears and levers.</a:t>
                      </a:r>
                      <a:endParaRPr sz="700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133" name="Google Shape;133;p1"/>
          <p:cNvSpPr txBox="1"/>
          <p:nvPr/>
        </p:nvSpPr>
        <p:spPr>
          <a:xfrm>
            <a:off x="3274828" y="3732028"/>
            <a:ext cx="184731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134" name="Google Shape;134;p1"/>
          <p:cNvGraphicFramePr/>
          <p:nvPr/>
        </p:nvGraphicFramePr>
        <p:xfrm>
          <a:off x="3100145" y="3621000"/>
          <a:ext cx="1441600" cy="278775"/>
        </p:xfrm>
        <a:graphic>
          <a:graphicData uri="http://schemas.openxmlformats.org/drawingml/2006/table">
            <a:tbl>
              <a:tblPr>
                <a:noFill/>
                <a:tableStyleId>{2024DD53-9248-4E1B-84A9-1D25E28F9F01}</a:tableStyleId>
              </a:tblPr>
              <a:tblGrid>
                <a:gridCol w="36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79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78775"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7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Key Figures and Scientists</a:t>
                      </a:r>
                      <a:endParaRPr sz="700" b="1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135" name="Google Shape;135;p1"/>
          <p:cNvPicPr preferRelativeResize="0"/>
          <p:nvPr/>
        </p:nvPicPr>
        <p:blipFill rotWithShape="1">
          <a:blip r:embed="rId3">
            <a:alphaModFix/>
          </a:blip>
          <a:srcRect t="13843" r="67427" b="8"/>
          <a:stretch/>
        </p:blipFill>
        <p:spPr>
          <a:xfrm>
            <a:off x="3140900" y="2656563"/>
            <a:ext cx="1228499" cy="825225"/>
          </a:xfrm>
          <a:prstGeom prst="rect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136" name="Google Shape;136;p1"/>
          <p:cNvPicPr preferRelativeResize="0"/>
          <p:nvPr/>
        </p:nvPicPr>
        <p:blipFill rotWithShape="1">
          <a:blip r:embed="rId4">
            <a:alphaModFix/>
          </a:blip>
          <a:srcRect t="8836" b="9189"/>
          <a:stretch/>
        </p:blipFill>
        <p:spPr>
          <a:xfrm>
            <a:off x="4866575" y="810449"/>
            <a:ext cx="980525" cy="1346000"/>
          </a:xfrm>
          <a:prstGeom prst="rect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137" name="Google Shape;137;p1"/>
          <p:cNvPicPr preferRelativeResize="0"/>
          <p:nvPr/>
        </p:nvPicPr>
        <p:blipFill rotWithShape="1">
          <a:blip r:embed="rId5">
            <a:alphaModFix/>
          </a:blip>
          <a:srcRect t="8925"/>
          <a:stretch/>
        </p:blipFill>
        <p:spPr>
          <a:xfrm>
            <a:off x="4866575" y="2163274"/>
            <a:ext cx="980525" cy="1495475"/>
          </a:xfrm>
          <a:prstGeom prst="rect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138" name="Google Shape;138;p1"/>
          <p:cNvPicPr preferRelativeResize="0"/>
          <p:nvPr/>
        </p:nvPicPr>
        <p:blipFill rotWithShape="1">
          <a:blip r:embed="rId6">
            <a:alphaModFix/>
          </a:blip>
          <a:srcRect t="9697" b="20484"/>
          <a:stretch/>
        </p:blipFill>
        <p:spPr>
          <a:xfrm>
            <a:off x="4866575" y="3658750"/>
            <a:ext cx="980525" cy="1143175"/>
          </a:xfrm>
          <a:prstGeom prst="rect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139" name="Google Shape;139;p1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3100153" y="3915861"/>
            <a:ext cx="1441587" cy="810893"/>
          </a:xfrm>
          <a:prstGeom prst="rect">
            <a:avLst/>
          </a:prstGeom>
          <a:noFill/>
          <a:ln>
            <a:noFill/>
          </a:ln>
        </p:spPr>
      </p:pic>
      <p:sp>
        <p:nvSpPr>
          <p:cNvPr id="140" name="Google Shape;140;p1"/>
          <p:cNvSpPr txBox="1"/>
          <p:nvPr/>
        </p:nvSpPr>
        <p:spPr>
          <a:xfrm>
            <a:off x="3206699" y="4654175"/>
            <a:ext cx="1228500" cy="261600"/>
          </a:xfrm>
          <a:prstGeom prst="rect">
            <a:avLst/>
          </a:prstGeom>
          <a:solidFill>
            <a:srgbClr val="F9CB9C"/>
          </a:solidFill>
          <a:ln w="9525" cap="flat" cmpd="sng">
            <a:solidFill>
              <a:srgbClr val="66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50" b="1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Isaac Newton</a:t>
            </a:r>
            <a:endParaRPr sz="1300"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141" name="Google Shape;141;p1"/>
          <p:cNvPicPr preferRelativeResize="0"/>
          <p:nvPr/>
        </p:nvPicPr>
        <p:blipFill rotWithShape="1">
          <a:blip r:embed="rId3">
            <a:alphaModFix/>
          </a:blip>
          <a:srcRect l="67427"/>
          <a:stretch/>
        </p:blipFill>
        <p:spPr>
          <a:xfrm>
            <a:off x="3140900" y="1802150"/>
            <a:ext cx="1228499" cy="854425"/>
          </a:xfrm>
          <a:prstGeom prst="rect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142" name="Google Shape;142;p1"/>
          <p:cNvPicPr preferRelativeResize="0"/>
          <p:nvPr/>
        </p:nvPicPr>
        <p:blipFill rotWithShape="1">
          <a:blip r:embed="rId3">
            <a:alphaModFix/>
          </a:blip>
          <a:srcRect l="34568" r="34657"/>
          <a:stretch/>
        </p:blipFill>
        <p:spPr>
          <a:xfrm>
            <a:off x="3140900" y="831329"/>
            <a:ext cx="1228499" cy="974596"/>
          </a:xfrm>
          <a:prstGeom prst="rect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hift">
  <a:themeElements>
    <a:clrScheme name="Shift">
      <a:dk1>
        <a:srgbClr val="FFFFFF"/>
      </a:dk1>
      <a:lt1>
        <a:srgbClr val="AF7B51"/>
      </a:lt1>
      <a:dk2>
        <a:srgbClr val="233A44"/>
      </a:dk2>
      <a:lt2>
        <a:srgbClr val="D9D9D9"/>
      </a:lt2>
      <a:accent1>
        <a:srgbClr val="00796B"/>
      </a:accent1>
      <a:accent2>
        <a:srgbClr val="D9563F"/>
      </a:accent2>
      <a:accent3>
        <a:srgbClr val="C4A15A"/>
      </a:accent3>
      <a:accent4>
        <a:srgbClr val="14F597"/>
      </a:accent4>
      <a:accent5>
        <a:srgbClr val="3D4594"/>
      </a:accent5>
      <a:accent6>
        <a:srgbClr val="163EF5"/>
      </a:accent6>
      <a:hlink>
        <a:srgbClr val="3D4594"/>
      </a:hlink>
      <a:folHlink>
        <a:srgbClr val="3D4594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330</Words>
  <Application>Microsoft Macintosh PowerPoint</Application>
  <PresentationFormat>On-screen Show (16:9)</PresentationFormat>
  <Paragraphs>42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Poppins</vt:lpstr>
      <vt:lpstr>Nunito</vt:lpstr>
      <vt:lpstr>Calibri</vt:lpstr>
      <vt:lpstr>Arial</vt:lpstr>
      <vt:lpstr>Shift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R. Banks</dc:creator>
  <cp:lastModifiedBy>Mr M McDermott</cp:lastModifiedBy>
  <cp:revision>4</cp:revision>
  <dcterms:modified xsi:type="dcterms:W3CDTF">2022-01-23T19:50:40Z</dcterms:modified>
</cp:coreProperties>
</file>