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0510"/>
    <a:srgbClr val="01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1FF4611-ADEB-4ADC-BD57-D68C523B5CF7}">
  <a:tblStyle styleId="{81FF4611-ADEB-4ADC-BD57-D68C523B5CF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86EF2AD-28BF-445D-8FF3-06641EEAE72F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3"/>
          <p:cNvGraphicFramePr/>
          <p:nvPr>
            <p:extLst>
              <p:ext uri="{D42A27DB-BD31-4B8C-83A1-F6EECF244321}">
                <p14:modId xmlns:p14="http://schemas.microsoft.com/office/powerpoint/2010/main" val="720354457"/>
              </p:ext>
            </p:extLst>
          </p:nvPr>
        </p:nvGraphicFramePr>
        <p:xfrm>
          <a:off x="6047509" y="1260680"/>
          <a:ext cx="2688416" cy="3779492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969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1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339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asexual </a:t>
                      </a:r>
                      <a:b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One parent is needed to create an offspring, which is an exact copy of the parent.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8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fertilise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action of fusing the male and female sex cells in order to develop an egg. 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5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gestation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length of a pregnancy.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315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life cycle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journey of changes that take place throughout the life of a living thing including birth, growing up and </a:t>
                      </a: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855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metamorphosis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An abrupt and obvious change in the structure of an animal’s body and their behaviour.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pollination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transfer of pollen to a stigma to allow </a:t>
                      </a: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fertilisation</a:t>
                      </a: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.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 process of new living things being made.</a:t>
                      </a: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982603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sexual </a:t>
                      </a:r>
                      <a:b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reproduction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Two parents are needed to make offspring which are similar but not identical to either parent.</a:t>
                      </a: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7713749"/>
                  </a:ext>
                </a:extLst>
              </a:tr>
              <a:tr h="3869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eggs</a:t>
                      </a:r>
                    </a:p>
                  </a:txBody>
                  <a:tcPr marL="71755" marR="71755" marT="0" marB="0" anchor="ctr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70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Birds, reptiles and some mammals</a:t>
                      </a:r>
                      <a:r>
                        <a:rPr lang="en-GB" sz="700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 give birth to eggs which continue to gestate, outside the body. </a:t>
                      </a:r>
                      <a:endParaRPr lang="en-GB" sz="70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Calibri" panose="020F0502020204030204" pitchFamily="34" charset="0"/>
                        <a:cs typeface="Poppins" panose="020B0604020202020204" charset="0"/>
                      </a:endParaRPr>
                    </a:p>
                  </a:txBody>
                  <a:tcPr marL="71755" marR="71755" marT="0" marB="0" anchor="ctr">
                    <a:lnL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954621"/>
                  </a:ext>
                </a:extLst>
              </a:tr>
            </a:tbl>
          </a:graphicData>
        </a:graphic>
      </p:graphicFrame>
      <p:graphicFrame>
        <p:nvGraphicFramePr>
          <p:cNvPr id="131" name="Google Shape;131;p13"/>
          <p:cNvGraphicFramePr/>
          <p:nvPr>
            <p:extLst>
              <p:ext uri="{D42A27DB-BD31-4B8C-83A1-F6EECF244321}">
                <p14:modId xmlns:p14="http://schemas.microsoft.com/office/powerpoint/2010/main" val="3851043382"/>
              </p:ext>
            </p:extLst>
          </p:nvPr>
        </p:nvGraphicFramePr>
        <p:xfrm>
          <a:off x="546929" y="268077"/>
          <a:ext cx="3174650" cy="887476"/>
        </p:xfrm>
        <a:graphic>
          <a:graphicData uri="http://schemas.openxmlformats.org/drawingml/2006/table">
            <a:tbl>
              <a:tblPr>
                <a:noFill/>
                <a:tableStyleId>{E86EF2AD-28BF-445D-8FF3-06641EEAE72F}</a:tableStyleId>
              </a:tblPr>
              <a:tblGrid>
                <a:gridCol w="3174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670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 Knowledge Organiser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4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Living</a:t>
                      </a:r>
                      <a:r>
                        <a:rPr lang="en-GB" sz="1000" b="1" baseline="0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things and their habitats</a:t>
                      </a:r>
                      <a:endParaRPr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2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10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2" name="Google Shape;132;p13"/>
          <p:cNvGraphicFramePr/>
          <p:nvPr>
            <p:extLst>
              <p:ext uri="{D42A27DB-BD31-4B8C-83A1-F6EECF244321}">
                <p14:modId xmlns:p14="http://schemas.microsoft.com/office/powerpoint/2010/main" val="225632005"/>
              </p:ext>
            </p:extLst>
          </p:nvPr>
        </p:nvGraphicFramePr>
        <p:xfrm>
          <a:off x="290025" y="1260680"/>
          <a:ext cx="2306850" cy="3817209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2306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713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Key Knowledge Takeaways</a:t>
                      </a:r>
                      <a:endParaRPr sz="800" b="1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1834">
                <a:tc>
                  <a:txBody>
                    <a:bodyPr/>
                    <a:lstStyle/>
                    <a:p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Humans develop inside their mothers and are dependent on their parents for many years until they are old enough to look after themselves.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Amphibians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such as frogs are laid in eggs then, once hatched, go through many changes until they become an adult.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50" dirty="0">
                        <a:ln>
                          <a:noFill/>
                        </a:ln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Some animals, such as butterflies, go through </a:t>
                      </a: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metamorphosis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to become an adult</a:t>
                      </a:r>
                      <a:endParaRPr lang="en-GB" sz="550" dirty="0"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550" dirty="0">
                        <a:ln>
                          <a:noFill/>
                        </a:ln>
                        <a:solidFill>
                          <a:srgbClr val="010203"/>
                        </a:solidFill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4391491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Birds are hatched from </a:t>
                      </a:r>
                      <a:r>
                        <a:rPr lang="en-GB" sz="550" b="1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eggs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and are looked after by their parents until they are able to live independently.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510569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Some living things, such as plants, contain both the male and female sex cells called</a:t>
                      </a:r>
                      <a:r>
                        <a:rPr lang="en-GB" sz="550" b="0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 </a:t>
                      </a:r>
                      <a:r>
                        <a:rPr lang="en-GB" sz="550" b="1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gametes</a:t>
                      </a:r>
                      <a:r>
                        <a:rPr lang="en-GB" sz="550" b="0" i="0" u="none" strike="noStrike" cap="none" baseline="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.</a:t>
                      </a: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. In others, such as humans, they contain either the male or female sex cell.</a:t>
                      </a: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264177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Mammals use sexual reproduction to produce their offspring.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male sex cell, called the sperm, fertilises the female sex cells.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fertilised cell divides into different cells and will form a baby with a beating heart.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GB" sz="550" b="0" i="0" u="none" strike="noStrike" cap="none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Arial"/>
                          <a:cs typeface="Poppins" panose="020B0604020202020204" charset="0"/>
                          <a:sym typeface="Arial"/>
                        </a:rPr>
                        <a:t>•The baby will grow inside the female until the end of the gestation period when the baby is born.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550" b="0" i="0" u="none" strike="noStrike" cap="none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Arial"/>
                        <a:cs typeface="Poppins" panose="020B0604020202020204" charset="0"/>
                        <a:sym typeface="Arial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757235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Most plants contain both the male sex cell (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pollen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) and female sex cell (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ovules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), but most plants can’t 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fertilise</a:t>
                      </a:r>
                      <a:b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</a:b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themselves. Wind and insects help to transfer pollen to a different plant. The pollen from the stamen of one plant is transferred to the stigma of another. The pollen then travels down a tube through  the style and fuses with an ovule.</a:t>
                      </a:r>
                      <a:endParaRPr lang="en-GB" sz="55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0405"/>
                  </a:ext>
                </a:extLst>
              </a:tr>
              <a:tr h="364152">
                <a:tc>
                  <a:txBody>
                    <a:bodyPr/>
                    <a:lstStyle/>
                    <a:p>
                      <a:pPr algn="just" font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Some plants, such as strawberry plants, potatoes, spider plants and daffodils use </a:t>
                      </a:r>
                      <a:r>
                        <a:rPr lang="en-GB" sz="550" b="1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asexual reproduction</a:t>
                      </a:r>
                      <a:r>
                        <a:rPr lang="en-GB" sz="550" dirty="0">
                          <a:solidFill>
                            <a:srgbClr val="010203"/>
                          </a:solidFill>
                          <a:effectLst/>
                          <a:latin typeface="Poppins" panose="020B0604020202020204" charset="0"/>
                          <a:ea typeface="Calibri" panose="020F0502020204030204" pitchFamily="34" charset="0"/>
                          <a:cs typeface="Poppins" panose="020B0604020202020204" charset="0"/>
                        </a:rPr>
                        <a:t> to create a new plant. They are identical to the parent plant.</a:t>
                      </a:r>
                      <a:endParaRPr lang="en-GB" sz="550" dirty="0">
                        <a:solidFill>
                          <a:srgbClr val="010203"/>
                        </a:solidFill>
                        <a:effectLst/>
                        <a:latin typeface="Poppins" panose="020B0604020202020204" charset="0"/>
                        <a:ea typeface="Twinkl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071578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236" t="12019" r="3223" b="14049"/>
          <a:stretch/>
        </p:blipFill>
        <p:spPr>
          <a:xfrm>
            <a:off x="2708137" y="1260680"/>
            <a:ext cx="3228110" cy="1909355"/>
          </a:xfrm>
          <a:prstGeom prst="rect">
            <a:avLst/>
          </a:prstGeom>
        </p:spPr>
      </p:pic>
      <p:graphicFrame>
        <p:nvGraphicFramePr>
          <p:cNvPr id="12" name="Google Shape;133;p13"/>
          <p:cNvGraphicFramePr/>
          <p:nvPr>
            <p:extLst>
              <p:ext uri="{D42A27DB-BD31-4B8C-83A1-F6EECF244321}">
                <p14:modId xmlns:p14="http://schemas.microsoft.com/office/powerpoint/2010/main" val="3767224856"/>
              </p:ext>
            </p:extLst>
          </p:nvPr>
        </p:nvGraphicFramePr>
        <p:xfrm>
          <a:off x="2749741" y="3077844"/>
          <a:ext cx="1912313" cy="30477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191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Poppins" panose="020B0604020202020204" charset="0"/>
                          <a:cs typeface="Poppins" panose="020B0604020202020204" charset="0"/>
                        </a:rPr>
                        <a:t>Anatomy</a:t>
                      </a:r>
                      <a:r>
                        <a:rPr lang="en-GB" sz="800" baseline="0" dirty="0">
                          <a:latin typeface="Poppins" panose="020B0604020202020204" charset="0"/>
                          <a:cs typeface="Poppins" panose="020B0604020202020204" charset="0"/>
                        </a:rPr>
                        <a:t> of a flowering plant.</a:t>
                      </a:r>
                      <a:endParaRPr sz="8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59" y="3382614"/>
            <a:ext cx="1720273" cy="1290205"/>
          </a:xfrm>
          <a:prstGeom prst="rect">
            <a:avLst/>
          </a:prstGeom>
        </p:spPr>
      </p:pic>
      <p:graphicFrame>
        <p:nvGraphicFramePr>
          <p:cNvPr id="14" name="Google Shape;133;p13"/>
          <p:cNvGraphicFramePr/>
          <p:nvPr>
            <p:extLst>
              <p:ext uri="{D42A27DB-BD31-4B8C-83A1-F6EECF244321}">
                <p14:modId xmlns:p14="http://schemas.microsoft.com/office/powerpoint/2010/main" val="1503493949"/>
              </p:ext>
            </p:extLst>
          </p:nvPr>
        </p:nvGraphicFramePr>
        <p:xfrm>
          <a:off x="2749740" y="4582047"/>
          <a:ext cx="1912313" cy="30477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1912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800" dirty="0">
                          <a:latin typeface="Poppins" panose="020B0604020202020204" charset="0"/>
                          <a:cs typeface="Poppins" panose="020B0604020202020204" charset="0"/>
                        </a:rPr>
                        <a:t>Frogspawn</a:t>
                      </a:r>
                      <a:r>
                        <a:rPr lang="en-GB" sz="800" baseline="0" dirty="0">
                          <a:latin typeface="Poppins" panose="020B0604020202020204" charset="0"/>
                          <a:cs typeface="Poppins" panose="020B0604020202020204" charset="0"/>
                        </a:rPr>
                        <a:t> (eggs laid by a frog)</a:t>
                      </a:r>
                      <a:endParaRPr sz="8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8072" y="3382614"/>
            <a:ext cx="1185000" cy="791210"/>
          </a:xfrm>
          <a:prstGeom prst="rect">
            <a:avLst/>
          </a:prstGeom>
        </p:spPr>
      </p:pic>
      <p:graphicFrame>
        <p:nvGraphicFramePr>
          <p:cNvPr id="16" name="Google Shape;133;p13"/>
          <p:cNvGraphicFramePr/>
          <p:nvPr>
            <p:extLst>
              <p:ext uri="{D42A27DB-BD31-4B8C-83A1-F6EECF244321}">
                <p14:modId xmlns:p14="http://schemas.microsoft.com/office/powerpoint/2010/main" val="237031852"/>
              </p:ext>
            </p:extLst>
          </p:nvPr>
        </p:nvGraphicFramePr>
        <p:xfrm>
          <a:off x="4907970" y="4072399"/>
          <a:ext cx="885204" cy="36573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Chicks hatched from bird eggs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2053" y="361525"/>
            <a:ext cx="1171269" cy="710570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3071" y="361525"/>
            <a:ext cx="1066675" cy="710570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19495" y="361525"/>
            <a:ext cx="1276360" cy="718869"/>
          </a:xfrm>
          <a:prstGeom prst="rect">
            <a:avLst/>
          </a:prstGeom>
          <a:ln w="25400">
            <a:solidFill>
              <a:srgbClr val="750510"/>
            </a:solidFill>
          </a:ln>
        </p:spPr>
      </p:pic>
      <p:graphicFrame>
        <p:nvGraphicFramePr>
          <p:cNvPr id="20" name="Google Shape;133;p13"/>
          <p:cNvGraphicFramePr/>
          <p:nvPr>
            <p:extLst>
              <p:ext uri="{D42A27DB-BD31-4B8C-83A1-F6EECF244321}">
                <p14:modId xmlns:p14="http://schemas.microsoft.com/office/powerpoint/2010/main" val="3267592293"/>
              </p:ext>
            </p:extLst>
          </p:nvPr>
        </p:nvGraphicFramePr>
        <p:xfrm>
          <a:off x="4807741" y="995520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Caterpillar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Google Shape;133;p13"/>
          <p:cNvGraphicFramePr/>
          <p:nvPr>
            <p:extLst>
              <p:ext uri="{D42A27DB-BD31-4B8C-83A1-F6EECF244321}">
                <p14:modId xmlns:p14="http://schemas.microsoft.com/office/powerpoint/2010/main" val="1996527682"/>
              </p:ext>
            </p:extLst>
          </p:nvPr>
        </p:nvGraphicFramePr>
        <p:xfrm>
          <a:off x="6047509" y="995520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Chrysalis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2" name="Google Shape;133;p13"/>
          <p:cNvGraphicFramePr/>
          <p:nvPr>
            <p:extLst>
              <p:ext uri="{D42A27DB-BD31-4B8C-83A1-F6EECF244321}">
                <p14:modId xmlns:p14="http://schemas.microsoft.com/office/powerpoint/2010/main" val="2336657602"/>
              </p:ext>
            </p:extLst>
          </p:nvPr>
        </p:nvGraphicFramePr>
        <p:xfrm>
          <a:off x="7315073" y="990375"/>
          <a:ext cx="885204" cy="163440"/>
        </p:xfrm>
        <a:graphic>
          <a:graphicData uri="http://schemas.openxmlformats.org/drawingml/2006/table">
            <a:tbl>
              <a:tblPr>
                <a:noFill/>
                <a:tableStyleId>{81FF4611-ADEB-4ADC-BD57-D68C523B5CF7}</a:tableStyleId>
              </a:tblPr>
              <a:tblGrid>
                <a:gridCol w="885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600" dirty="0">
                          <a:latin typeface="Poppins" panose="020B0604020202020204" charset="0"/>
                          <a:cs typeface="Poppins" panose="020B0604020202020204" charset="0"/>
                        </a:rPr>
                        <a:t>Butterfly -&gt;</a:t>
                      </a:r>
                      <a:endParaRPr sz="600" dirty="0">
                        <a:latin typeface="Poppins" panose="020B0604020202020204" charset="0"/>
                        <a:cs typeface="Poppins" panose="020B0604020202020204" charset="0"/>
                      </a:endParaRPr>
                    </a:p>
                  </a:txBody>
                  <a:tcPr marL="36000" marR="36000" marT="36000" marB="36000">
                    <a:lnL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474</Words>
  <Application>Microsoft Macintosh PowerPoint</Application>
  <PresentationFormat>On-screen Show (16:9)</PresentationFormat>
  <Paragraphs>41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M. Wakeman</dc:creator>
  <cp:lastModifiedBy>Mr M McDermott</cp:lastModifiedBy>
  <cp:revision>9</cp:revision>
  <cp:lastPrinted>2022-01-23T18:13:15Z</cp:lastPrinted>
  <dcterms:modified xsi:type="dcterms:W3CDTF">2022-01-23T19:47:11Z</dcterms:modified>
</cp:coreProperties>
</file>