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9144000" cy="5143500" type="screen16x9"/>
  <p:notesSz cx="6881813" cy="10002838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Nunito" pitchFamily="2" charset="77"/>
      <p:regular r:id="rId8"/>
      <p:bold r:id="rId9"/>
      <p:italic r:id="rId10"/>
      <p:boldItalic r:id="rId11"/>
    </p:embeddedFont>
    <p:embeddedFont>
      <p:font typeface="Poppins" pitchFamily="2" charset="77"/>
      <p:regular r:id="rId12"/>
      <p:bold r:id="rId13"/>
      <p:italic r:id="rId14"/>
      <p:boldItalic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go="http://customooxmlschemas.google.com/" r:id="rId16" roundtripDataSignature="AMtx7miz3ZHDLqYYOU2nLEVtPIabP+3Wb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42C42805-15D6-496E-94B0-8E103738F2CE}">
  <a:tblStyle styleId="{42C42805-15D6-496E-94B0-8E103738F2CE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6EDF7D6C-D9B9-4571-9ACB-AAB2B63E4F58}" styleName="Table_1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161" d="100"/>
          <a:sy n="161" d="100"/>
        </p:scale>
        <p:origin x="784" y="20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customschemas.google.com/relationships/presentationmetadata" Target="meta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06363" y="750888"/>
            <a:ext cx="6669087" cy="37512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8182" y="4751349"/>
            <a:ext cx="5505450" cy="4501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75" tIns="92275" rIns="92275" bIns="9227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6363" y="750888"/>
            <a:ext cx="6669087" cy="37512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6" name="Google Shape;126;p1:notes"/>
          <p:cNvSpPr txBox="1">
            <a:spLocks noGrp="1"/>
          </p:cNvSpPr>
          <p:nvPr>
            <p:ph type="body" idx="1"/>
          </p:nvPr>
        </p:nvSpPr>
        <p:spPr>
          <a:xfrm>
            <a:off x="688182" y="4751349"/>
            <a:ext cx="5505450" cy="4501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75" tIns="92275" rIns="92275" bIns="9227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bg>
      <p:bgPr>
        <a:solidFill>
          <a:schemeClr val="dk2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p3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2;p3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" name="Google Shape;13;p3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body" idx="2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6"/>
        </a:solid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9;p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" name="Google Shape;20;p4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;p4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2" name="Google Shape;22;p4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23" name="Google Shape;23;p4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24;p4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" name="Google Shape;25;p4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6" name="Google Shape;26;p4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27" name="Google Shape;27;p4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" name="Google Shape;28;p4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" name="Google Shape;29;p4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0" name="Google Shape;30;p4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31" name="Google Shape;31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" name="Google Shape;32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Google Shape;33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4" name="Google Shape;34;p4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35" name="Google Shape;35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" name="Google Shape;36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" name="Google Shape;37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8" name="Google Shape;38;p4"/>
          <p:cNvGrpSpPr/>
          <p:nvPr/>
        </p:nvGrpSpPr>
        <p:grpSpPr>
          <a:xfrm>
            <a:off x="199149" y="4055652"/>
            <a:ext cx="2795413" cy="1083308"/>
            <a:chOff x="6917201" y="0"/>
            <a:chExt cx="2227777" cy="863400"/>
          </a:xfrm>
        </p:grpSpPr>
        <p:sp>
          <p:nvSpPr>
            <p:cNvPr id="39" name="Google Shape;39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" name="Google Shape;40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" name="Google Shape;41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2" name="Google Shape;42;p4"/>
          <p:cNvSpPr txBox="1">
            <a:spLocks noGrp="1"/>
          </p:cNvSpPr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>
            <a:endParaRPr/>
          </a:p>
        </p:txBody>
      </p:sp>
      <p:sp>
        <p:nvSpPr>
          <p:cNvPr id="43" name="Google Shape;43;p4"/>
          <p:cNvSpPr txBox="1">
            <a:spLocks noGrp="1"/>
          </p:cNvSpPr>
          <p:nvPr>
            <p:ph type="subTitle" idx="1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4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3"/>
        </a:solidFill>
        <a:effectLst/>
      </p:bgPr>
    </p:bg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5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7" name="Google Shape;47;p5"/>
          <p:cNvGrpSpPr/>
          <p:nvPr/>
        </p:nvGrpSpPr>
        <p:grpSpPr>
          <a:xfrm>
            <a:off x="5594190" y="3961115"/>
            <a:ext cx="2910144" cy="1182340"/>
            <a:chOff x="6917201" y="0"/>
            <a:chExt cx="2227777" cy="863400"/>
          </a:xfrm>
        </p:grpSpPr>
        <p:sp>
          <p:nvSpPr>
            <p:cNvPr id="48" name="Google Shape;48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" name="Google Shape;49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" name="Google Shape;50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1" name="Google Shape;51;p5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52" name="Google Shape;52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" name="Google Shape;53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" name="Google Shape;54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5" name="Google Shape;55;p5"/>
          <p:cNvSpPr txBox="1">
            <a:spLocks noGrp="1"/>
          </p:cNvSpPr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6" name="Google Shape;56;p5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bg>
      <p:bgPr>
        <a:solidFill>
          <a:schemeClr val="dk2"/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6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" name="Google Shape;59;p6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" name="Google Shape;60;p6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p6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2" name="Google Shape;62;p6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3" name="Google Shape;63;p6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chemeClr val="dk2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" name="Google Shape;66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" name="Google Shape;67;p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" name="Google Shape;68;p7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9" name="Google Shape;69;p7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bg>
      <p:bgPr>
        <a:solidFill>
          <a:schemeClr val="accent3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8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" name="Google Shape;72;p8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" name="Google Shape;73;p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8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75" name="Google Shape;75;p8"/>
          <p:cNvSpPr txBox="1">
            <a:spLocks noGrp="1"/>
          </p:cNvSpPr>
          <p:nvPr>
            <p:ph type="body" idx="1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76" name="Google Shape;76;p8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9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9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0" name="Google Shape;80;p9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Google Shape;81;p9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" name="Google Shape;82;p9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" name="Google Shape;83;p9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4" name="Google Shape;84;p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5" name="Google Shape;85;p9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Google Shape;86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" name="Google Shape;87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" name="Google Shape;88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9" name="Google Shape;89;p9"/>
          <p:cNvGrpSpPr/>
          <p:nvPr/>
        </p:nvGrpSpPr>
        <p:grpSpPr>
          <a:xfrm>
            <a:off x="5886353" y="1243"/>
            <a:ext cx="3257454" cy="1261514"/>
            <a:chOff x="6917201" y="0"/>
            <a:chExt cx="2227777" cy="863400"/>
          </a:xfrm>
        </p:grpSpPr>
        <p:sp>
          <p:nvSpPr>
            <p:cNvPr id="90" name="Google Shape;90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" name="Google Shape;91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" name="Google Shape;92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93" name="Google Shape;93;p9"/>
          <p:cNvSpPr txBox="1">
            <a:spLocks noGrp="1"/>
          </p:cNvSpPr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94" name="Google Shape;94;p9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bg>
      <p:bgPr>
        <a:solidFill>
          <a:schemeClr val="dk2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1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p10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00" name="Google Shape;100;p10"/>
          <p:cNvSpPr txBox="1">
            <a:spLocks noGrp="1"/>
          </p:cNvSpPr>
          <p:nvPr>
            <p:ph type="subTitle" idx="1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01" name="Google Shape;101;p10"/>
          <p:cNvSpPr txBox="1">
            <a:spLocks noGrp="1"/>
          </p:cNvSpPr>
          <p:nvPr>
            <p:ph type="body" idx="2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02" name="Google Shape;102;p10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bg>
      <p:bgPr>
        <a:solidFill>
          <a:schemeClr val="accent1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1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11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11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11"/>
          <p:cNvSpPr txBox="1">
            <a:spLocks noGrp="1"/>
          </p:cNvSpPr>
          <p:nvPr>
            <p:ph type="body" idx="1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08" name="Google Shape;108;p1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3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2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1" name="Google Shape;111;p12"/>
          <p:cNvGrpSpPr/>
          <p:nvPr/>
        </p:nvGrpSpPr>
        <p:grpSpPr>
          <a:xfrm>
            <a:off x="5959222" y="4119576"/>
            <a:ext cx="2520951" cy="1024165"/>
            <a:chOff x="6917201" y="0"/>
            <a:chExt cx="2227777" cy="863400"/>
          </a:xfrm>
        </p:grpSpPr>
        <p:sp>
          <p:nvSpPr>
            <p:cNvPr id="112" name="Google Shape;112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" name="Google Shape;113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" name="Google Shape;114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5" name="Google Shape;115;p12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116" name="Google Shape;116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" name="Google Shape;118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19" name="Google Shape;119;p12"/>
          <p:cNvSpPr txBox="1">
            <a:spLocks noGrp="1"/>
          </p:cNvSpPr>
          <p:nvPr>
            <p:ph type="title" hasCustomPrompt="1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2"/>
          <p:cNvSpPr txBox="1">
            <a:spLocks noGrp="1"/>
          </p:cNvSpPr>
          <p:nvPr>
            <p:ph type="body" idx="1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21" name="Google Shape;121;p1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hift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9845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8" name="Google Shape;128;p1"/>
          <p:cNvGraphicFramePr/>
          <p:nvPr>
            <p:extLst>
              <p:ext uri="{D42A27DB-BD31-4B8C-83A1-F6EECF244321}">
                <p14:modId xmlns:p14="http://schemas.microsoft.com/office/powerpoint/2010/main" val="1475400647"/>
              </p:ext>
            </p:extLst>
          </p:nvPr>
        </p:nvGraphicFramePr>
        <p:xfrm>
          <a:off x="573545" y="264108"/>
          <a:ext cx="2099200" cy="787908"/>
        </p:xfrm>
        <a:graphic>
          <a:graphicData uri="http://schemas.openxmlformats.org/drawingml/2006/table">
            <a:tbl>
              <a:tblPr>
                <a:noFill/>
                <a:tableStyleId>{42C42805-15D6-496E-94B0-8E103738F2CE}</a:tableStyleId>
              </a:tblPr>
              <a:tblGrid>
                <a:gridCol w="2099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06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Science Knowledge Organiser</a:t>
                      </a:r>
                      <a:endParaRPr sz="8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9CB9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06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Electricity</a:t>
                      </a:r>
                      <a:endParaRPr sz="80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06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Year  6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29" name="Google Shape;129;p1"/>
          <p:cNvGraphicFramePr/>
          <p:nvPr/>
        </p:nvGraphicFramePr>
        <p:xfrm>
          <a:off x="260349" y="1133476"/>
          <a:ext cx="2796450" cy="3474570"/>
        </p:xfrm>
        <a:graphic>
          <a:graphicData uri="http://schemas.openxmlformats.org/drawingml/2006/table">
            <a:tbl>
              <a:tblPr>
                <a:noFill/>
                <a:tableStyleId>{6EDF7D6C-D9B9-4571-9ACB-AAB2B63E4F58}</a:tableStyleId>
              </a:tblPr>
              <a:tblGrid>
                <a:gridCol w="2796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79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What? (Key Knowledge)</a:t>
                      </a:r>
                      <a:endParaRPr sz="8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792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Series Circuit - </a:t>
                      </a:r>
                      <a:r>
                        <a:rPr lang="en-GB" sz="8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A </a:t>
                      </a:r>
                      <a:r>
                        <a:rPr lang="en-GB" sz="800" b="1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circuit </a:t>
                      </a:r>
                      <a:r>
                        <a:rPr lang="en-GB" sz="8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that has only one route for the </a:t>
                      </a:r>
                      <a:r>
                        <a:rPr lang="en-GB" sz="800" b="1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current </a:t>
                      </a:r>
                      <a:r>
                        <a:rPr lang="en-GB" sz="8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to take. </a:t>
                      </a:r>
                      <a:r>
                        <a:rPr lang="en-GB" sz="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If more bulbs or buzzers are added, the power has to be shared and so they will be dimmer or quieter. </a:t>
                      </a:r>
                      <a:r>
                        <a:rPr lang="en-GB" sz="8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If just one part of this series </a:t>
                      </a:r>
                      <a:r>
                        <a:rPr lang="en-GB" sz="800" b="1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circuit </a:t>
                      </a:r>
                      <a:r>
                        <a:rPr lang="en-GB" sz="8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breaks, the </a:t>
                      </a:r>
                      <a:r>
                        <a:rPr lang="en-GB" sz="800" b="1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circuit </a:t>
                      </a:r>
                      <a:r>
                        <a:rPr lang="en-GB" sz="8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is broken and the </a:t>
                      </a:r>
                      <a:r>
                        <a:rPr lang="en-GB" sz="7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flow</a:t>
                      </a:r>
                      <a:r>
                        <a:rPr lang="en-GB" sz="8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 of </a:t>
                      </a:r>
                      <a:r>
                        <a:rPr lang="en-GB" sz="800" b="1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current </a:t>
                      </a:r>
                      <a:r>
                        <a:rPr lang="en-GB" sz="8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stops.</a:t>
                      </a:r>
                      <a:endParaRPr sz="800" b="0" i="0" u="none" strike="noStrike" cap="none" dirty="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99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i="0" u="none" strike="noStrike" cap="none">
                          <a:solidFill>
                            <a:srgbClr val="000000"/>
                          </a:solidFill>
                        </a:rPr>
                        <a:t>What will make a bulb brighter or a buzzer louder?</a:t>
                      </a:r>
                      <a:endParaRPr b="1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u="none" strike="noStrike" cap="none"/>
                        <a:t>• More </a:t>
                      </a:r>
                      <a:r>
                        <a:rPr lang="en-GB" sz="800" b="1" u="none" strike="noStrike" cap="none"/>
                        <a:t>batteries</a:t>
                      </a:r>
                      <a:r>
                        <a:rPr lang="en-GB" sz="800" u="none" strike="noStrike" cap="none"/>
                        <a:t> or a higher </a:t>
                      </a:r>
                      <a:r>
                        <a:rPr lang="en-GB" sz="800" b="1" u="none" strike="noStrike" cap="none"/>
                        <a:t>voltage</a:t>
                      </a:r>
                      <a:r>
                        <a:rPr lang="en-GB" sz="800" u="none" strike="noStrike" cap="none"/>
                        <a:t> create more power to flow through the </a:t>
                      </a:r>
                      <a:r>
                        <a:rPr lang="en-GB" sz="800" b="1" u="none" strike="noStrike" cap="none"/>
                        <a:t>circuit</a:t>
                      </a:r>
                      <a:r>
                        <a:rPr lang="en-GB" sz="800" u="none" strike="noStrike" cap="none"/>
                        <a:t>.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u="none" strike="noStrike" cap="none"/>
                        <a:t>• Shortening the wires means the </a:t>
                      </a:r>
                      <a:r>
                        <a:rPr lang="en-GB" sz="800" b="1" u="none" strike="noStrike" cap="none"/>
                        <a:t>electrons</a:t>
                      </a:r>
                      <a:r>
                        <a:rPr lang="en-GB" sz="800" u="none" strike="noStrike" cap="none"/>
                        <a:t> have less </a:t>
                      </a:r>
                      <a:r>
                        <a:rPr lang="en-GB" sz="800" b="1" u="none" strike="noStrike" cap="none"/>
                        <a:t>resistance</a:t>
                      </a:r>
                      <a:r>
                        <a:rPr lang="en-GB" sz="800" u="none" strike="noStrike" cap="none"/>
                        <a:t>.</a:t>
                      </a: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198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What will make a bulb dimmer or a buzzer quieter?</a:t>
                      </a:r>
                      <a:endParaRPr sz="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u="none" strike="noStrike" cap="none"/>
                        <a:t>• Fewer </a:t>
                      </a:r>
                      <a:r>
                        <a:rPr lang="en-GB" sz="800" b="1" u="none" strike="noStrike" cap="none"/>
                        <a:t>batteries</a:t>
                      </a:r>
                      <a:r>
                        <a:rPr lang="en-GB" sz="800" u="none" strike="noStrike" cap="none"/>
                        <a:t> or a lower </a:t>
                      </a:r>
                      <a:r>
                        <a:rPr lang="en-GB" sz="800" b="1" u="none" strike="noStrike" cap="none"/>
                        <a:t>voltage</a:t>
                      </a:r>
                      <a:r>
                        <a:rPr lang="en-GB" sz="800" u="none" strike="noStrike" cap="none"/>
                        <a:t> give less power to the </a:t>
                      </a:r>
                      <a:r>
                        <a:rPr lang="en-GB" sz="800" b="1" u="none" strike="noStrike" cap="none"/>
                        <a:t>circuit</a:t>
                      </a:r>
                      <a:r>
                        <a:rPr lang="en-GB" sz="800" u="none" strike="noStrike" cap="none"/>
                        <a:t>.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u="none" strike="noStrike" cap="none"/>
                        <a:t>• More buzzers or bulbs mean the power is shared by more </a:t>
                      </a:r>
                      <a:r>
                        <a:rPr lang="en-GB" sz="800" b="1" u="none" strike="noStrike" cap="none"/>
                        <a:t>components</a:t>
                      </a:r>
                      <a:r>
                        <a:rPr lang="en-GB" sz="800" u="none" strike="noStrike" cap="none"/>
                        <a:t>.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u="none" strike="noStrike" cap="none"/>
                        <a:t>• Lengthening the wires means the </a:t>
                      </a:r>
                      <a:r>
                        <a:rPr lang="en-GB" sz="800" b="1" u="none" strike="noStrike" cap="none"/>
                        <a:t>electrons</a:t>
                      </a:r>
                      <a:r>
                        <a:rPr lang="en-GB" sz="800" u="none" strike="noStrike" cap="none"/>
                        <a:t> have to travel through more </a:t>
                      </a:r>
                      <a:r>
                        <a:rPr lang="en-GB" sz="800" b="1" u="none" strike="noStrike" cap="none"/>
                        <a:t>resistance</a:t>
                      </a:r>
                      <a:r>
                        <a:rPr lang="en-GB" sz="800" u="none" strike="noStrike" cap="none"/>
                        <a:t>.</a:t>
                      </a: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64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u="none" strike="noStrike" cap="none" dirty="0"/>
                        <a:t>Switches can be used to create a gap (break) in the </a:t>
                      </a:r>
                      <a:r>
                        <a:rPr lang="en-GB" sz="800" b="1" u="none" strike="noStrike" cap="none" dirty="0"/>
                        <a:t>circuit</a:t>
                      </a:r>
                      <a:r>
                        <a:rPr lang="en-GB" sz="800" u="none" strike="noStrike" cap="none" dirty="0"/>
                        <a:t>. When the switch is turned on the </a:t>
                      </a:r>
                      <a:r>
                        <a:rPr lang="en-GB" sz="800" b="1" u="none" strike="noStrike" cap="none" dirty="0"/>
                        <a:t>circuit</a:t>
                      </a:r>
                      <a:r>
                        <a:rPr lang="en-GB" sz="800" u="none" strike="noStrike" cap="none" dirty="0"/>
                        <a:t> is complete. </a:t>
                      </a:r>
                      <a:endParaRPr dirty="0"/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31" name="Google Shape;131;p1"/>
          <p:cNvGraphicFramePr/>
          <p:nvPr/>
        </p:nvGraphicFramePr>
        <p:xfrm>
          <a:off x="3117381" y="264091"/>
          <a:ext cx="2653950" cy="249350"/>
        </p:xfrm>
        <a:graphic>
          <a:graphicData uri="http://schemas.openxmlformats.org/drawingml/2006/table">
            <a:tbl>
              <a:tblPr>
                <a:noFill/>
                <a:tableStyleId>{6EDF7D6C-D9B9-4571-9ACB-AAB2B63E4F58}</a:tableStyleId>
              </a:tblPr>
              <a:tblGrid>
                <a:gridCol w="6664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75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49350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Diagrams and Symbols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32" name="Google Shape;132;p1"/>
          <p:cNvGraphicFramePr/>
          <p:nvPr>
            <p:extLst>
              <p:ext uri="{D42A27DB-BD31-4B8C-83A1-F6EECF244321}">
                <p14:modId xmlns:p14="http://schemas.microsoft.com/office/powerpoint/2010/main" val="4102078664"/>
              </p:ext>
            </p:extLst>
          </p:nvPr>
        </p:nvGraphicFramePr>
        <p:xfrm>
          <a:off x="5829300" y="264112"/>
          <a:ext cx="3017400" cy="4330460"/>
        </p:xfrm>
        <a:graphic>
          <a:graphicData uri="http://schemas.openxmlformats.org/drawingml/2006/table">
            <a:tbl>
              <a:tblPr>
                <a:noFill/>
                <a:tableStyleId>{6EDF7D6C-D9B9-4571-9ACB-AAB2B63E4F58}</a:tableStyleId>
              </a:tblPr>
              <a:tblGrid>
                <a:gridCol w="903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14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33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Key 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Vocabulary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Definition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72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circuit</a:t>
                      </a:r>
                      <a:endParaRPr sz="8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path that an electrical </a:t>
                      </a:r>
                      <a:r>
                        <a:rPr lang="en-GB" sz="80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current</a:t>
                      </a:r>
                      <a:endParaRPr sz="800" i="0" u="none" strike="noStrike" cap="none" dirty="0">
                        <a:solidFill>
                          <a:srgbClr val="000000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can flow around.</a:t>
                      </a:r>
                      <a:endParaRPr sz="800" i="0" u="none" strike="noStrike" cap="none" dirty="0">
                        <a:solidFill>
                          <a:srgbClr val="000000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85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symbol</a:t>
                      </a:r>
                      <a:endParaRPr sz="8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visual picture that stands for something else.</a:t>
                      </a:r>
                      <a:endParaRPr sz="800" i="0" u="none" strike="noStrike" cap="none">
                        <a:solidFill>
                          <a:srgbClr val="000000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38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cell/battery</a:t>
                      </a:r>
                      <a:endParaRPr sz="8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device that stores energy as a chemical until it is needed. A </a:t>
                      </a:r>
                      <a:r>
                        <a:rPr lang="en-GB" sz="8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cell </a:t>
                      </a: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is a single unit. A </a:t>
                      </a:r>
                      <a:r>
                        <a:rPr lang="en-GB" sz="8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battery </a:t>
                      </a: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is a collection of </a:t>
                      </a:r>
                      <a:r>
                        <a:rPr lang="en-GB" sz="8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cells</a:t>
                      </a: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 sz="800" i="0" u="none" strike="noStrike" cap="none">
                        <a:solidFill>
                          <a:srgbClr val="000000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31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component</a:t>
                      </a:r>
                      <a:endParaRPr sz="8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.Part of a circuit. A bulb</a:t>
                      </a:r>
                      <a:r>
                        <a:rPr lang="en-GB" sz="80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is a component in a circuit. </a:t>
                      </a:r>
                      <a:endParaRPr sz="800" i="0" u="none" strike="noStrike" cap="none">
                        <a:solidFill>
                          <a:srgbClr val="000000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current</a:t>
                      </a:r>
                      <a:endParaRPr sz="8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flow of </a:t>
                      </a:r>
                      <a:r>
                        <a:rPr lang="en-GB" sz="8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electrons</a:t>
                      </a: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, measured  in </a:t>
                      </a:r>
                      <a:r>
                        <a:rPr lang="en-GB" sz="8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amps</a:t>
                      </a:r>
                      <a:endParaRPr sz="800" i="0" u="none" strike="noStrike" cap="none">
                        <a:solidFill>
                          <a:srgbClr val="000000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amps</a:t>
                      </a:r>
                      <a:endParaRPr sz="8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How electric </a:t>
                      </a:r>
                      <a:r>
                        <a:rPr lang="en-GB" sz="8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current </a:t>
                      </a: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is measured.</a:t>
                      </a:r>
                      <a:endParaRPr sz="800" i="0" u="none" strike="noStrike" cap="none">
                        <a:solidFill>
                          <a:srgbClr val="000000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99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voltage</a:t>
                      </a:r>
                      <a:endParaRPr sz="8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force that makes the electric </a:t>
                      </a:r>
                      <a:r>
                        <a:rPr lang="en-GB" sz="8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current </a:t>
                      </a: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move through the wires. The greater the </a:t>
                      </a:r>
                      <a:r>
                        <a:rPr lang="en-GB" sz="8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voltage</a:t>
                      </a: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, the more </a:t>
                      </a:r>
                      <a:r>
                        <a:rPr lang="en-GB" sz="8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current </a:t>
                      </a: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will flow.</a:t>
                      </a:r>
                      <a:endParaRPr sz="800" i="0" u="none" strike="noStrike" cap="none">
                        <a:solidFill>
                          <a:srgbClr val="000000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1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resistance</a:t>
                      </a:r>
                      <a:endParaRPr sz="8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difficulty that the electric </a:t>
                      </a:r>
                      <a:r>
                        <a:rPr lang="en-GB" sz="8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current </a:t>
                      </a: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has when flowing around  a </a:t>
                      </a:r>
                      <a:r>
                        <a:rPr lang="en-GB" sz="8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circuit</a:t>
                      </a: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 sz="800" i="0" u="none" strike="noStrike" cap="none">
                        <a:solidFill>
                          <a:srgbClr val="000000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08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electrons</a:t>
                      </a:r>
                      <a:endParaRPr sz="8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8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Very small particles that travel around an electrical </a:t>
                      </a:r>
                      <a:r>
                        <a:rPr lang="en-GB" sz="80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circuit</a:t>
                      </a:r>
                      <a:r>
                        <a:rPr lang="en-GB" sz="8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 sz="800" i="0" u="none" strike="noStrike" cap="none" dirty="0">
                        <a:solidFill>
                          <a:srgbClr val="000000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133" name="Google Shape;133;p1"/>
          <p:cNvSpPr txBox="1"/>
          <p:nvPr/>
        </p:nvSpPr>
        <p:spPr>
          <a:xfrm>
            <a:off x="3274828" y="3732028"/>
            <a:ext cx="184731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4" name="Google Shape;134;p1"/>
          <p:cNvSpPr txBox="1"/>
          <p:nvPr/>
        </p:nvSpPr>
        <p:spPr>
          <a:xfrm>
            <a:off x="3637149" y="2165713"/>
            <a:ext cx="1511100" cy="26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Series circuits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35" name="Google Shape;135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92913" y="557850"/>
            <a:ext cx="2700275" cy="1542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1" descr="A close up of a sign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117375" y="3818749"/>
            <a:ext cx="1824419" cy="1039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1" descr="A picture containing sign, sitting, black, laptop&#10;&#10;Description automatically generated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009277" y="3463676"/>
            <a:ext cx="1762050" cy="1174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312649" y="2410837"/>
            <a:ext cx="1458675" cy="10972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1" descr="Series Circuit Diagram | Circuit, Circuit diagram, Bulb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201956" y="2429861"/>
            <a:ext cx="1215570" cy="972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330</Words>
  <Application>Microsoft Macintosh PowerPoint</Application>
  <PresentationFormat>On-screen Show (16:9)</PresentationFormat>
  <Paragraphs>37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Poppins</vt:lpstr>
      <vt:lpstr>Nunito</vt:lpstr>
      <vt:lpstr>Calibri</vt:lpstr>
      <vt:lpstr>Arial</vt:lpstr>
      <vt:lpstr>Shift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R. Banks</dc:creator>
  <cp:lastModifiedBy>Mr M McDermott</cp:lastModifiedBy>
  <cp:revision>2</cp:revision>
  <dcterms:modified xsi:type="dcterms:W3CDTF">2022-01-23T19:42:36Z</dcterms:modified>
</cp:coreProperties>
</file>