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hcTMSNMckPphgmKuIRQNis1QSUe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B8C2BFD-2E4E-4AA7-A682-E82797DBC9E6}">
  <a:tblStyle styleId="{FB8C2BFD-2E4E-4AA7-A682-E82797DBC9E6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9DDDC419-C75A-496D-AEE9-B2FF380B8465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407123248"/>
              </p:ext>
            </p:extLst>
          </p:nvPr>
        </p:nvGraphicFramePr>
        <p:xfrm>
          <a:off x="571406" y="264108"/>
          <a:ext cx="2131475" cy="786194"/>
        </p:xfrm>
        <a:graphic>
          <a:graphicData uri="http://schemas.openxmlformats.org/drawingml/2006/table">
            <a:tbl>
              <a:tblPr>
                <a:noFill/>
                <a:tableStyleId>{FB8C2BFD-2E4E-4AA7-A682-E82797DBC9E6}</a:tableStyleId>
              </a:tblPr>
              <a:tblGrid>
                <a:gridCol w="21314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endParaRPr sz="800" u="none" strike="noStrike" cap="none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0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6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/>
        </p:nvGraphicFramePr>
        <p:xfrm>
          <a:off x="238699" y="1174376"/>
          <a:ext cx="2903100" cy="3693380"/>
        </p:xfrm>
        <a:graphic>
          <a:graphicData uri="http://schemas.openxmlformats.org/drawingml/2006/table">
            <a:tbl>
              <a:tblPr>
                <a:noFill/>
                <a:tableStyleId>{9DDDC419-C75A-496D-AEE9-B2FF380B8465}</a:tableStyleId>
              </a:tblPr>
              <a:tblGrid>
                <a:gridCol w="2903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5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0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We need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to be able to see things.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waves travel out from sources of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in straight lines. 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These lines are often called rays or beams of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0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travels as a wave. But unlike waves of water or sound waves, it does not need a medium to travel through.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This means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can travel through a vacuum - a completely airless space.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0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law of  reflection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states  that the angle of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incidence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equal  to the angle of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reflection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The angle of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reflection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is the angle between the normal line and the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reflected ray light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angle of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incidence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the angle between the normal line and the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incident ray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of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92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shadow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always the same shape as the object that casts it. A shadow is formed when an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opaque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object blocks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 b="1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8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Shadows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can be elongated or shortened depending on the angle of the light source. 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80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colours of the light </a:t>
                      </a:r>
                      <a:r>
                        <a:rPr lang="en-GB" sz="7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spectrum</a:t>
                      </a:r>
                      <a:r>
                        <a:rPr lang="en-GB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are red, orange, yellow, green, blue, indigo and violet. A spectrum can be created when light is shone through a transparent </a:t>
                      </a:r>
                      <a:r>
                        <a:rPr lang="en-GB" sz="7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prism</a:t>
                      </a:r>
                      <a:r>
                        <a:rPr lang="en-GB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227631" y="264091"/>
          <a:ext cx="2543450" cy="278775"/>
        </p:xfrm>
        <a:graphic>
          <a:graphicData uri="http://schemas.openxmlformats.org/drawingml/2006/table">
            <a:tbl>
              <a:tblPr>
                <a:noFill/>
                <a:tableStyleId>{9DDDC419-C75A-496D-AEE9-B2FF380B8465}</a:tableStyleId>
              </a:tblPr>
              <a:tblGrid>
                <a:gridCol w="638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04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>
            <p:extLst>
              <p:ext uri="{D42A27DB-BD31-4B8C-83A1-F6EECF244321}">
                <p14:modId xmlns:p14="http://schemas.microsoft.com/office/powerpoint/2010/main" val="779520340"/>
              </p:ext>
            </p:extLst>
          </p:nvPr>
        </p:nvGraphicFramePr>
        <p:xfrm>
          <a:off x="5856900" y="264112"/>
          <a:ext cx="3017400" cy="4568970"/>
        </p:xfrm>
        <a:graphic>
          <a:graphicData uri="http://schemas.openxmlformats.org/drawingml/2006/table">
            <a:tbl>
              <a:tblPr>
                <a:noFill/>
                <a:tableStyleId>{9DDDC419-C75A-496D-AEE9-B2FF380B8465}</a:tableStyleId>
              </a:tblPr>
              <a:tblGrid>
                <a:gridCol w="903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4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33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7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endParaRPr sz="700" b="1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form of energy that travels in a wave from a source.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3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 source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 object that makes its own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09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reflection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bounces off a surface, changing the direction of a ray of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light.</a:t>
                      </a:r>
                      <a:endParaRPr sz="7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17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incident ray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ray of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that hits a surface.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80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reflected ray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ray of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that has bounced back after hitting a surface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refraction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When light bends as it passes from one medium to another. 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94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visible spectrum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that is visible to the human eye. It is made up from seven colours.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71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prism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prism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a solid 3D shape with flat sides. The two ends are an equal shape and size. 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59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shadow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 area of darkness where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has been blocked.</a:t>
                      </a:r>
                      <a:endParaRPr sz="7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7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transparent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Describes objects that let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travel through them easily, meaning you can see through the object.</a:t>
                      </a:r>
                      <a:endParaRPr sz="7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7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translucent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Describes objects that let some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through, but scatters the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so we can’t see through them properly.</a:t>
                      </a:r>
                      <a:endParaRPr sz="7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87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opaque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Describes objects that do not let any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light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pass through them.</a:t>
                      </a:r>
                      <a:endParaRPr sz="700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33" name="Google Shape;133;p1"/>
          <p:cNvSpPr txBox="1"/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4" name="Google Shape;134;p1"/>
          <p:cNvSpPr txBox="1"/>
          <p:nvPr/>
        </p:nvSpPr>
        <p:spPr>
          <a:xfrm>
            <a:off x="3215155" y="2660729"/>
            <a:ext cx="8049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Shadows</a:t>
            </a:r>
            <a:endParaRPr sz="800"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35" name="Google Shape;135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46796" y="392736"/>
            <a:ext cx="993277" cy="677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82438" y="600450"/>
            <a:ext cx="1565037" cy="10152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093421" y="1615756"/>
            <a:ext cx="1681275" cy="12217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14843" y="3716805"/>
            <a:ext cx="2062674" cy="11747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383971" y="2815127"/>
            <a:ext cx="2376053" cy="101530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"/>
          <p:cNvSpPr txBox="1"/>
          <p:nvPr/>
        </p:nvSpPr>
        <p:spPr>
          <a:xfrm>
            <a:off x="4572009" y="3830436"/>
            <a:ext cx="12027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Light </a:t>
            </a:r>
            <a:r>
              <a:rPr lang="en-GB" sz="800" b="1">
                <a:latin typeface="Poppins"/>
                <a:ea typeface="Poppins"/>
                <a:cs typeface="Poppins"/>
                <a:sym typeface="Poppins"/>
              </a:rPr>
              <a:t>S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pectrum</a:t>
            </a:r>
            <a:endParaRPr sz="8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1" name="Google Shape;141;p1"/>
          <p:cNvSpPr txBox="1"/>
          <p:nvPr/>
        </p:nvSpPr>
        <p:spPr>
          <a:xfrm>
            <a:off x="3221130" y="1604656"/>
            <a:ext cx="8820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Refraction</a:t>
            </a:r>
            <a:endParaRPr sz="800"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2" name="Google Shape;142;p1"/>
          <p:cNvSpPr txBox="1"/>
          <p:nvPr/>
        </p:nvSpPr>
        <p:spPr>
          <a:xfrm>
            <a:off x="3227624" y="600446"/>
            <a:ext cx="865800" cy="26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Reflection</a:t>
            </a:r>
            <a:endParaRPr sz="800"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407</Words>
  <Application>Microsoft Macintosh PowerPoint</Application>
  <PresentationFormat>On-screen Show (16:9)</PresentationFormat>
  <Paragraphs>44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3</cp:revision>
  <dcterms:modified xsi:type="dcterms:W3CDTF">2022-01-23T19:40:22Z</dcterms:modified>
</cp:coreProperties>
</file>