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5143500" type="screen16x9"/>
  <p:notesSz cx="6881813" cy="10002838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Nunito" pitchFamily="2" charset="77"/>
      <p:regular r:id="rId8"/>
      <p:bold r:id="rId9"/>
      <p:italic r:id="rId10"/>
      <p:boldItalic r:id="rId11"/>
    </p:embeddedFont>
    <p:embeddedFont>
      <p:font typeface="Poppins" pitchFamily="2" charset="77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6" roundtripDataSignature="AMtx7mgtBeHD1ANd5wDBF6BaU/X4STVOP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66CC4BB-DA74-487C-AD04-BE8E1D966EBD}">
  <a:tblStyle styleId="{866CC4BB-DA74-487C-AD04-BE8E1D966EBD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E6EF6CD3-3503-43C9-80C1-386E46C67B73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61" d="100"/>
          <a:sy n="161" d="100"/>
        </p:scale>
        <p:origin x="784" y="2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1:notes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3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4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4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" name="Google Shape;22;p4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23" name="Google Shape;23;p4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4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4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" name="Google Shape;26;p4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27" name="Google Shape;27;p4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4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4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" name="Google Shape;30;p4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31" name="Google Shape;31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4" name="Google Shape;34;p4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35" name="Google Shape;35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" name="Google Shape;38;p4"/>
          <p:cNvGrpSpPr/>
          <p:nvPr/>
        </p:nvGrpSpPr>
        <p:grpSpPr>
          <a:xfrm>
            <a:off x="199149" y="4055652"/>
            <a:ext cx="2795413" cy="1083308"/>
            <a:chOff x="6917201" y="0"/>
            <a:chExt cx="2227777" cy="863400"/>
          </a:xfrm>
        </p:grpSpPr>
        <p:sp>
          <p:nvSpPr>
            <p:cNvPr id="39" name="Google Shape;39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2" name="Google Shape;42;p4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3" name="Google Shape;43;p4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7" name="Google Shape;47;p5"/>
          <p:cNvGrpSpPr/>
          <p:nvPr/>
        </p:nvGrpSpPr>
        <p:grpSpPr>
          <a:xfrm>
            <a:off x="5594190" y="3961115"/>
            <a:ext cx="2910144" cy="1182340"/>
            <a:chOff x="6917201" y="0"/>
            <a:chExt cx="2227777" cy="863400"/>
          </a:xfrm>
        </p:grpSpPr>
        <p:sp>
          <p:nvSpPr>
            <p:cNvPr id="48" name="Google Shape;48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" name="Google Shape;51;p5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52" name="Google Shape;52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5" name="Google Shape;55;p5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8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8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8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9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9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0" name="Google Shape;80;p9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9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9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9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4" name="Google Shape;84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5" name="Google Shape;85;p9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9" name="Google Shape;89;p9"/>
          <p:cNvGrpSpPr/>
          <p:nvPr/>
        </p:nvGrpSpPr>
        <p:grpSpPr>
          <a:xfrm>
            <a:off x="5886353" y="1243"/>
            <a:ext cx="3257454" cy="1261514"/>
            <a:chOff x="6917201" y="0"/>
            <a:chExt cx="2227777" cy="863400"/>
          </a:xfrm>
        </p:grpSpPr>
        <p:sp>
          <p:nvSpPr>
            <p:cNvPr id="90" name="Google Shape;90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3" name="Google Shape;93;p9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10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10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1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1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1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1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2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1" name="Google Shape;111;p12"/>
          <p:cNvGrpSpPr/>
          <p:nvPr/>
        </p:nvGrpSpPr>
        <p:grpSpPr>
          <a:xfrm>
            <a:off x="5959222" y="4119576"/>
            <a:ext cx="2520951" cy="1024165"/>
            <a:chOff x="6917201" y="0"/>
            <a:chExt cx="2227777" cy="863400"/>
          </a:xfrm>
        </p:grpSpPr>
        <p:sp>
          <p:nvSpPr>
            <p:cNvPr id="112" name="Google Shape;112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5" name="Google Shape;115;p12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116" name="Google Shape;116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9" name="Google Shape;119;p12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2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jp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8" name="Google Shape;128;p1"/>
          <p:cNvGraphicFramePr/>
          <p:nvPr>
            <p:extLst>
              <p:ext uri="{D42A27DB-BD31-4B8C-83A1-F6EECF244321}">
                <p14:modId xmlns:p14="http://schemas.microsoft.com/office/powerpoint/2010/main" val="1652695445"/>
              </p:ext>
            </p:extLst>
          </p:nvPr>
        </p:nvGraphicFramePr>
        <p:xfrm>
          <a:off x="503851" y="261091"/>
          <a:ext cx="2099175" cy="786194"/>
        </p:xfrm>
        <a:graphic>
          <a:graphicData uri="http://schemas.openxmlformats.org/drawingml/2006/table">
            <a:tbl>
              <a:tblPr>
                <a:noFill/>
                <a:tableStyleId>{866CC4BB-DA74-487C-AD04-BE8E1D966EBD}</a:tableStyleId>
              </a:tblPr>
              <a:tblGrid>
                <a:gridCol w="2099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54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Science Knowledge Organiser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CB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47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Working Scientifically</a:t>
                      </a:r>
                      <a:endParaRPr sz="800" u="none" strike="noStrike" cap="none"/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37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Year  1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30" name="Google Shape;130;p1"/>
          <p:cNvGraphicFramePr/>
          <p:nvPr>
            <p:extLst>
              <p:ext uri="{D42A27DB-BD31-4B8C-83A1-F6EECF244321}">
                <p14:modId xmlns:p14="http://schemas.microsoft.com/office/powerpoint/2010/main" val="3793085394"/>
              </p:ext>
            </p:extLst>
          </p:nvPr>
        </p:nvGraphicFramePr>
        <p:xfrm>
          <a:off x="5535926" y="1551165"/>
          <a:ext cx="3360950" cy="3364235"/>
        </p:xfrm>
        <a:graphic>
          <a:graphicData uri="http://schemas.openxmlformats.org/drawingml/2006/table">
            <a:tbl>
              <a:tblPr>
                <a:noFill/>
                <a:tableStyleId>{E6EF6CD3-3503-43C9-80C1-386E46C67B73}</a:tableStyleId>
              </a:tblPr>
              <a:tblGrid>
                <a:gridCol w="938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222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31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Vocabulary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Definition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8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predict</a:t>
                      </a:r>
                      <a:endParaRPr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When you say what you think will happen.</a:t>
                      </a:r>
                      <a:endParaRPr sz="8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9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compare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Look at the similarities and differences between objects or groups.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8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features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most important parts.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8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chart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way of showing information.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9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senses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Our five senses are sight, hearing, smell, taste and touch.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8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observe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When we look closely at something.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8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observation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What we have seen or found out.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8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labels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Labels show different parts of a diagram.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9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ICT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Technology such as computers, laptops and tablets.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71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diagram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simple drawing to show what something looks like or how it works.</a:t>
                      </a:r>
                      <a:endParaRPr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31" name="Google Shape;131;p1"/>
          <p:cNvSpPr txBox="1"/>
          <p:nvPr/>
        </p:nvSpPr>
        <p:spPr>
          <a:xfrm>
            <a:off x="3274828" y="3732028"/>
            <a:ext cx="184731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32" name="Google Shape;132;p1"/>
          <p:cNvGraphicFramePr/>
          <p:nvPr/>
        </p:nvGraphicFramePr>
        <p:xfrm>
          <a:off x="7407640" y="250458"/>
          <a:ext cx="1443300" cy="431800"/>
        </p:xfrm>
        <a:graphic>
          <a:graphicData uri="http://schemas.openxmlformats.org/drawingml/2006/table">
            <a:tbl>
              <a:tblPr>
                <a:noFill/>
                <a:tableStyleId>{E6EF6CD3-3503-43C9-80C1-386E46C67B73}</a:tableStyleId>
              </a:tblPr>
              <a:tblGrid>
                <a:gridCol w="3624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08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5700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10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Recording</a:t>
                      </a:r>
                      <a:endParaRPr sz="10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10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Data</a:t>
                      </a:r>
                      <a:endParaRPr sz="10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3" name="Google Shape;133;p1"/>
          <p:cNvGraphicFramePr/>
          <p:nvPr/>
        </p:nvGraphicFramePr>
        <p:xfrm>
          <a:off x="261533" y="1104097"/>
          <a:ext cx="2582000" cy="1804700"/>
        </p:xfrm>
        <a:graphic>
          <a:graphicData uri="http://schemas.openxmlformats.org/drawingml/2006/table">
            <a:tbl>
              <a:tblPr>
                <a:noFill/>
                <a:tableStyleId>{E6EF6CD3-3503-43C9-80C1-386E46C67B73}</a:tableStyleId>
              </a:tblPr>
              <a:tblGrid>
                <a:gridCol w="258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873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i="0" u="sng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Planning and Communication and Sources</a:t>
                      </a:r>
                      <a:endParaRPr sz="2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173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b="1" i="0" u="none" strike="noStrike" cap="none" dirty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34" name="Google Shape;134;p1"/>
          <p:cNvGraphicFramePr/>
          <p:nvPr>
            <p:extLst>
              <p:ext uri="{D42A27DB-BD31-4B8C-83A1-F6EECF244321}">
                <p14:modId xmlns:p14="http://schemas.microsoft.com/office/powerpoint/2010/main" val="3667973270"/>
              </p:ext>
            </p:extLst>
          </p:nvPr>
        </p:nvGraphicFramePr>
        <p:xfrm>
          <a:off x="2872157" y="1104097"/>
          <a:ext cx="2635150" cy="1823750"/>
        </p:xfrm>
        <a:graphic>
          <a:graphicData uri="http://schemas.openxmlformats.org/drawingml/2006/table">
            <a:tbl>
              <a:tblPr>
                <a:noFill/>
                <a:tableStyleId>{E6EF6CD3-3503-43C9-80C1-386E46C67B73}</a:tableStyleId>
              </a:tblPr>
              <a:tblGrid>
                <a:gridCol w="2635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98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50" b="1" i="0" u="sng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Enquiring and Testing and Obtaining and Presenting Evidence</a:t>
                      </a:r>
                      <a:endParaRPr sz="75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123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b="1" i="0" u="none" strike="noStrike" cap="none" dirty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35" name="Google Shape;135;p1"/>
          <p:cNvGraphicFramePr/>
          <p:nvPr/>
        </p:nvGraphicFramePr>
        <p:xfrm>
          <a:off x="2869045" y="2950605"/>
          <a:ext cx="2635150" cy="1953200"/>
        </p:xfrm>
        <a:graphic>
          <a:graphicData uri="http://schemas.openxmlformats.org/drawingml/2006/table">
            <a:tbl>
              <a:tblPr>
                <a:noFill/>
                <a:tableStyleId>{E6EF6CD3-3503-43C9-80C1-386E46C67B73}</a:tableStyleId>
              </a:tblPr>
              <a:tblGrid>
                <a:gridCol w="2635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831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i="0" u="sng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Considering Evidence and Evaluating</a:t>
                      </a:r>
                      <a:endParaRPr sz="1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701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b="1" i="0" u="none" strike="noStrike" cap="none" dirty="0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36" name="Google Shape;136;p1"/>
          <p:cNvGraphicFramePr/>
          <p:nvPr/>
        </p:nvGraphicFramePr>
        <p:xfrm>
          <a:off x="261533" y="2950593"/>
          <a:ext cx="2582000" cy="1953200"/>
        </p:xfrm>
        <a:graphic>
          <a:graphicData uri="http://schemas.openxmlformats.org/drawingml/2006/table">
            <a:tbl>
              <a:tblPr>
                <a:noFill/>
                <a:tableStyleId>{E6EF6CD3-3503-43C9-80C1-386E46C67B73}</a:tableStyleId>
              </a:tblPr>
              <a:tblGrid>
                <a:gridCol w="258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132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i="0" u="sng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Observing and Recording</a:t>
                      </a:r>
                      <a:endParaRPr sz="1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399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b="1" i="0" u="none" strike="noStrike" cap="none" dirty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37" name="Google Shape;137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2500" y="1561111"/>
            <a:ext cx="467708" cy="467708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1"/>
          <p:cNvSpPr txBox="1"/>
          <p:nvPr/>
        </p:nvSpPr>
        <p:spPr>
          <a:xfrm>
            <a:off x="289975" y="1561850"/>
            <a:ext cx="6852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Draw simple pictures.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39" name="Google Shape;139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536030" y="1580020"/>
            <a:ext cx="389412" cy="403509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1"/>
          <p:cNvSpPr txBox="1"/>
          <p:nvPr/>
        </p:nvSpPr>
        <p:spPr>
          <a:xfrm>
            <a:off x="1840867" y="1612434"/>
            <a:ext cx="9699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Talk about what you see.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41" name="Google Shape;141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364493" y="2113267"/>
            <a:ext cx="399323" cy="467708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1"/>
          <p:cNvSpPr txBox="1"/>
          <p:nvPr/>
        </p:nvSpPr>
        <p:spPr>
          <a:xfrm>
            <a:off x="1177462" y="2556600"/>
            <a:ext cx="773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Use simple </a:t>
            </a: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charts</a:t>
            </a: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43" name="Google Shape;143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50691" y="2097366"/>
            <a:ext cx="533400" cy="533400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1"/>
          <p:cNvSpPr txBox="1"/>
          <p:nvPr/>
        </p:nvSpPr>
        <p:spPr>
          <a:xfrm>
            <a:off x="350675" y="2519200"/>
            <a:ext cx="84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Find the </a:t>
            </a: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key</a:t>
            </a: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features</a:t>
            </a: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45" name="Google Shape;145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099297" y="2094519"/>
            <a:ext cx="624406" cy="568968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p1"/>
          <p:cNvSpPr txBox="1"/>
          <p:nvPr/>
        </p:nvSpPr>
        <p:spPr>
          <a:xfrm>
            <a:off x="1856625" y="2633313"/>
            <a:ext cx="9384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Ask questions.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47" name="Google Shape;147;p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3690571" y="1578338"/>
            <a:ext cx="553830" cy="473896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1"/>
          <p:cNvSpPr txBox="1"/>
          <p:nvPr/>
        </p:nvSpPr>
        <p:spPr>
          <a:xfrm>
            <a:off x="2923083" y="1612437"/>
            <a:ext cx="9699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Predict</a:t>
            </a: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what might happen.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9" name="Google Shape;149;p1"/>
          <p:cNvSpPr txBox="1"/>
          <p:nvPr/>
        </p:nvSpPr>
        <p:spPr>
          <a:xfrm>
            <a:off x="3601550" y="2458750"/>
            <a:ext cx="1050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Compare</a:t>
            </a: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some living things.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50" name="Google Shape;150;p1" descr="Mind Clipart Thinking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4575851" y="1578342"/>
            <a:ext cx="410710" cy="473896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1"/>
          <p:cNvSpPr txBox="1"/>
          <p:nvPr/>
        </p:nvSpPr>
        <p:spPr>
          <a:xfrm>
            <a:off x="4081351" y="2112275"/>
            <a:ext cx="13227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Use what you know to answer questions.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52" name="Google Shape;152;p1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2973057" y="2128847"/>
            <a:ext cx="625294" cy="4365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1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289976" y="3395563"/>
            <a:ext cx="480768" cy="393700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1"/>
          <p:cNvSpPr txBox="1"/>
          <p:nvPr/>
        </p:nvSpPr>
        <p:spPr>
          <a:xfrm>
            <a:off x="791775" y="3423075"/>
            <a:ext cx="1018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Use your </a:t>
            </a: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senses</a:t>
            </a: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to observe.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55" name="Google Shape;155;p1"/>
          <p:cNvSpPr txBox="1"/>
          <p:nvPr/>
        </p:nvSpPr>
        <p:spPr>
          <a:xfrm>
            <a:off x="289977" y="3819488"/>
            <a:ext cx="1518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Record </a:t>
            </a: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observations</a:t>
            </a: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by: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56" name="Google Shape;156;p1"/>
          <p:cNvSpPr txBox="1"/>
          <p:nvPr/>
        </p:nvSpPr>
        <p:spPr>
          <a:xfrm>
            <a:off x="445716" y="4474331"/>
            <a:ext cx="5295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talking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57" name="Google Shape;157;p1"/>
          <p:cNvSpPr txBox="1"/>
          <p:nvPr/>
        </p:nvSpPr>
        <p:spPr>
          <a:xfrm>
            <a:off x="977462" y="4474356"/>
            <a:ext cx="6468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drawing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58" name="Google Shape;158;p1"/>
          <p:cNvSpPr txBox="1"/>
          <p:nvPr/>
        </p:nvSpPr>
        <p:spPr>
          <a:xfrm>
            <a:off x="1685772" y="4320106"/>
            <a:ext cx="5295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writing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59" name="Google Shape;159;p1"/>
          <p:cNvSpPr txBox="1"/>
          <p:nvPr/>
        </p:nvSpPr>
        <p:spPr>
          <a:xfrm>
            <a:off x="2187713" y="4167000"/>
            <a:ext cx="6156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labelling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60" name="Google Shape;160;p1"/>
          <p:cNvSpPr txBox="1"/>
          <p:nvPr/>
        </p:nvSpPr>
        <p:spPr>
          <a:xfrm>
            <a:off x="1624253" y="4521793"/>
            <a:ext cx="7653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using </a:t>
            </a:r>
            <a:endParaRPr sz="800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ICT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61" name="Google Shape;161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36869" y="4125181"/>
            <a:ext cx="347234" cy="3598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2343" y="4069811"/>
            <a:ext cx="417049" cy="4170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p1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1779093" y="4034902"/>
            <a:ext cx="342918" cy="3429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1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2274531" y="3789284"/>
            <a:ext cx="456622" cy="3429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1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2269746" y="4493404"/>
            <a:ext cx="519309" cy="415861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Google Shape;166;p1"/>
          <p:cNvSpPr txBox="1"/>
          <p:nvPr/>
        </p:nvSpPr>
        <p:spPr>
          <a:xfrm>
            <a:off x="4159300" y="3565825"/>
            <a:ext cx="1301700" cy="2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Compare</a:t>
            </a: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and group.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67" name="Google Shape;167;p1"/>
          <p:cNvSpPr txBox="1"/>
          <p:nvPr/>
        </p:nvSpPr>
        <p:spPr>
          <a:xfrm>
            <a:off x="2905413" y="4077000"/>
            <a:ext cx="15465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Say what has happened.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68" name="Google Shape;168;p1"/>
          <p:cNvSpPr txBox="1"/>
          <p:nvPr/>
        </p:nvSpPr>
        <p:spPr>
          <a:xfrm>
            <a:off x="4017975" y="4451150"/>
            <a:ext cx="1443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Say if what happened was what was expected.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69" name="Google Shape;169;p1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2901947" y="3509292"/>
            <a:ext cx="625294" cy="4365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1"/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3535189" y="3505784"/>
            <a:ext cx="685080" cy="4124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53988" y="4004798"/>
            <a:ext cx="347234" cy="3598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1"/>
          <p:cNvPicPr preferRelativeResize="0"/>
          <p:nvPr/>
        </p:nvPicPr>
        <p:blipFill rotWithShape="1">
          <a:blip r:embed="rId16">
            <a:alphaModFix/>
          </a:blip>
          <a:srcRect/>
          <a:stretch/>
        </p:blipFill>
        <p:spPr>
          <a:xfrm>
            <a:off x="4986546" y="4004798"/>
            <a:ext cx="216629" cy="3598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13604" y="4423545"/>
            <a:ext cx="347234" cy="3598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3502726" y="4320101"/>
            <a:ext cx="553830" cy="473896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1"/>
          <p:cNvSpPr txBox="1"/>
          <p:nvPr/>
        </p:nvSpPr>
        <p:spPr>
          <a:xfrm>
            <a:off x="8215349" y="1022013"/>
            <a:ext cx="630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Labelled diagram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76" name="Google Shape;176;p1"/>
          <p:cNvSpPr txBox="1"/>
          <p:nvPr/>
        </p:nvSpPr>
        <p:spPr>
          <a:xfrm>
            <a:off x="5045975" y="502225"/>
            <a:ext cx="553800" cy="35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Block graph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77" name="Google Shape;177;p1"/>
          <p:cNvSpPr txBox="1"/>
          <p:nvPr/>
        </p:nvSpPr>
        <p:spPr>
          <a:xfrm>
            <a:off x="3800027" y="558213"/>
            <a:ext cx="480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Table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78" name="Google Shape;178;p1"/>
          <p:cNvSpPr txBox="1"/>
          <p:nvPr/>
        </p:nvSpPr>
        <p:spPr>
          <a:xfrm>
            <a:off x="6455673" y="395400"/>
            <a:ext cx="7734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Pictogram.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79" name="Google Shape;179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979975" y="268151"/>
            <a:ext cx="685200" cy="802576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p1"/>
          <p:cNvSpPr txBox="1"/>
          <p:nvPr/>
        </p:nvSpPr>
        <p:spPr>
          <a:xfrm>
            <a:off x="6491625" y="982950"/>
            <a:ext cx="685200" cy="41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Sorting </a:t>
            </a:r>
            <a:endParaRPr sz="800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diagram.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81" name="Google Shape;181;p1"/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5599782" y="908982"/>
            <a:ext cx="938305" cy="5649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1"/>
          <p:cNvPicPr preferRelativeResize="0"/>
          <p:nvPr/>
        </p:nvPicPr>
        <p:blipFill rotWithShape="1">
          <a:blip r:embed="rId17">
            <a:alphaModFix/>
          </a:blip>
          <a:srcRect/>
          <a:stretch/>
        </p:blipFill>
        <p:spPr>
          <a:xfrm>
            <a:off x="5682187" y="251622"/>
            <a:ext cx="773482" cy="58011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p1"/>
          <p:cNvPicPr preferRelativeResize="0"/>
          <p:nvPr/>
        </p:nvPicPr>
        <p:blipFill rotWithShape="1">
          <a:blip r:embed="rId18">
            <a:alphaModFix/>
          </a:blip>
          <a:srcRect/>
          <a:stretch/>
        </p:blipFill>
        <p:spPr>
          <a:xfrm>
            <a:off x="4415782" y="293416"/>
            <a:ext cx="630182" cy="7773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p1"/>
          <p:cNvPicPr preferRelativeResize="0"/>
          <p:nvPr/>
        </p:nvPicPr>
        <p:blipFill rotWithShape="1">
          <a:blip r:embed="rId19">
            <a:alphaModFix/>
          </a:blip>
          <a:srcRect/>
          <a:stretch/>
        </p:blipFill>
        <p:spPr>
          <a:xfrm>
            <a:off x="7091875" y="889804"/>
            <a:ext cx="1123482" cy="6031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219</Words>
  <Application>Microsoft Macintosh PowerPoint</Application>
  <PresentationFormat>On-screen Show (16:9)</PresentationFormat>
  <Paragraphs>57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Poppins</vt:lpstr>
      <vt:lpstr>Nunito</vt:lpstr>
      <vt:lpstr>Calibri</vt:lpstr>
      <vt:lpstr>Arial</vt:lpstr>
      <vt:lpstr>Shift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R. Banks</dc:creator>
  <cp:lastModifiedBy>Mr M McDermott</cp:lastModifiedBy>
  <cp:revision>2</cp:revision>
  <dcterms:modified xsi:type="dcterms:W3CDTF">2022-01-23T20:10:50Z</dcterms:modified>
</cp:coreProperties>
</file>