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gyyjKkKYt4Wr5jI18xQfjCdZpFT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6C08F94-56F9-4AE8-B1C5-52DD242BEDDA}">
  <a:tblStyle styleId="{96C08F94-56F9-4AE8-B1C5-52DD242BEDD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8AB84B43-74C3-41F1-B1E6-12B184D1AA16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2113891252"/>
              </p:ext>
            </p:extLst>
          </p:nvPr>
        </p:nvGraphicFramePr>
        <p:xfrm>
          <a:off x="571606" y="231066"/>
          <a:ext cx="2099175" cy="828900"/>
        </p:xfrm>
        <a:graphic>
          <a:graphicData uri="http://schemas.openxmlformats.org/drawingml/2006/table">
            <a:tbl>
              <a:tblPr>
                <a:noFill/>
                <a:tableStyleId>{96C08F94-56F9-4AE8-B1C5-52DD242BEDDA}</a:tableStyleId>
              </a:tblPr>
              <a:tblGrid>
                <a:gridCol w="209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6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Working Scientifically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6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Google Shape;130;p1"/>
          <p:cNvGraphicFramePr/>
          <p:nvPr>
            <p:extLst>
              <p:ext uri="{D42A27DB-BD31-4B8C-83A1-F6EECF244321}">
                <p14:modId xmlns:p14="http://schemas.microsoft.com/office/powerpoint/2010/main" val="4089067221"/>
              </p:ext>
            </p:extLst>
          </p:nvPr>
        </p:nvGraphicFramePr>
        <p:xfrm>
          <a:off x="5464728" y="1398941"/>
          <a:ext cx="3446025" cy="3520080"/>
        </p:xfrm>
        <a:graphic>
          <a:graphicData uri="http://schemas.openxmlformats.org/drawingml/2006/table">
            <a:tbl>
              <a:tblPr>
                <a:noFill/>
                <a:tableStyleId>{8AB84B43-74C3-41F1-B1E6-12B184D1AA16}</a:tableStyleId>
              </a:tblPr>
              <a:tblGrid>
                <a:gridCol w="1021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4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8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scale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series of marks to show amounts or for measuring.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quantitative data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Information that is counted or measured.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anomalous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Unusual or different from the rest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interpretation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Explain the meaning of and understand something.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experimental evidence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found to be true from the result of an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carefully planned test used to discover something unknown.</a:t>
                      </a:r>
                      <a:endParaRPr sz="2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9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apparatus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set of equipment used in an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method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way the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done.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3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conclusion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that can be worked out from the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results</a:t>
                      </a: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of an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1" name="Google Shape;131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2" name="Google Shape;132;p1"/>
          <p:cNvGraphicFramePr/>
          <p:nvPr/>
        </p:nvGraphicFramePr>
        <p:xfrm>
          <a:off x="257158" y="1104510"/>
          <a:ext cx="2511100" cy="1855950"/>
        </p:xfrm>
        <a:graphic>
          <a:graphicData uri="http://schemas.openxmlformats.org/drawingml/2006/table">
            <a:tbl>
              <a:tblPr>
                <a:noFill/>
                <a:tableStyleId>{8AB84B43-74C3-41F1-B1E6-12B184D1AA16}</a:tableStyleId>
              </a:tblPr>
              <a:tblGrid>
                <a:gridCol w="2511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6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Planning and Communication and Sources</a:t>
                      </a:r>
                      <a:endParaRPr sz="2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97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3" name="Google Shape;133;p1"/>
          <p:cNvGraphicFramePr/>
          <p:nvPr>
            <p:extLst>
              <p:ext uri="{D42A27DB-BD31-4B8C-83A1-F6EECF244321}">
                <p14:modId xmlns:p14="http://schemas.microsoft.com/office/powerpoint/2010/main" val="2962865807"/>
              </p:ext>
            </p:extLst>
          </p:nvPr>
        </p:nvGraphicFramePr>
        <p:xfrm>
          <a:off x="2828957" y="1104510"/>
          <a:ext cx="2575075" cy="1890240"/>
        </p:xfrm>
        <a:graphic>
          <a:graphicData uri="http://schemas.openxmlformats.org/drawingml/2006/table">
            <a:tbl>
              <a:tblPr>
                <a:noFill/>
                <a:tableStyleId>{8AB84B43-74C3-41F1-B1E6-12B184D1AA16}</a:tableStyleId>
              </a:tblPr>
              <a:tblGrid>
                <a:gridCol w="257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5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Enquiring and Testing and Obtaining and Presenting Evidence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3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4" name="Google Shape;134;p1"/>
          <p:cNvGraphicFramePr/>
          <p:nvPr/>
        </p:nvGraphicFramePr>
        <p:xfrm>
          <a:off x="2828957" y="3004980"/>
          <a:ext cx="2575075" cy="1913920"/>
        </p:xfrm>
        <a:graphic>
          <a:graphicData uri="http://schemas.openxmlformats.org/drawingml/2006/table">
            <a:tbl>
              <a:tblPr>
                <a:noFill/>
                <a:tableStyleId>{8AB84B43-74C3-41F1-B1E6-12B184D1AA16}</a:tableStyleId>
              </a:tblPr>
              <a:tblGrid>
                <a:gridCol w="257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Considering Evidence and Evaluating</a:t>
                      </a:r>
                      <a:endParaRPr sz="1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9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5" name="Google Shape;135;p1"/>
          <p:cNvGraphicFramePr/>
          <p:nvPr/>
        </p:nvGraphicFramePr>
        <p:xfrm>
          <a:off x="257158" y="3004980"/>
          <a:ext cx="2511100" cy="1911820"/>
        </p:xfrm>
        <a:graphic>
          <a:graphicData uri="http://schemas.openxmlformats.org/drawingml/2006/table">
            <a:tbl>
              <a:tblPr>
                <a:noFill/>
                <a:tableStyleId>{8AB84B43-74C3-41F1-B1E6-12B184D1AA16}</a:tableStyleId>
              </a:tblPr>
              <a:tblGrid>
                <a:gridCol w="2511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9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Observing and Recording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7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6" name="Google Shape;136;p1"/>
          <p:cNvSpPr txBox="1"/>
          <p:nvPr/>
        </p:nvSpPr>
        <p:spPr>
          <a:xfrm>
            <a:off x="275925" y="1885400"/>
            <a:ext cx="1140000" cy="4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Choose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scales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for graphs to show data.</a:t>
            </a:r>
            <a:endParaRPr sz="8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7" name="Google Shape;137;p1"/>
          <p:cNvSpPr txBox="1"/>
          <p:nvPr/>
        </p:nvSpPr>
        <p:spPr>
          <a:xfrm>
            <a:off x="1749022" y="2529550"/>
            <a:ext cx="969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Begin to explain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anomalous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data.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8" name="Google Shape;138;p1"/>
          <p:cNvSpPr txBox="1"/>
          <p:nvPr/>
        </p:nvSpPr>
        <p:spPr>
          <a:xfrm>
            <a:off x="2884685" y="1569235"/>
            <a:ext cx="1072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Describe evidence for a scientific idea.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9" name="Google Shape;139;p1"/>
          <p:cNvSpPr txBox="1"/>
          <p:nvPr/>
        </p:nvSpPr>
        <p:spPr>
          <a:xfrm>
            <a:off x="4219850" y="1964875"/>
            <a:ext cx="1223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Explain how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interpretation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leads to new ideas.</a:t>
            </a:r>
            <a:endParaRPr sz="8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0" name="Google Shape;140;p1"/>
          <p:cNvSpPr txBox="1"/>
          <p:nvPr/>
        </p:nvSpPr>
        <p:spPr>
          <a:xfrm>
            <a:off x="1294703" y="3840313"/>
            <a:ext cx="1400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Select and use information.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" name="Google Shape;141;p1"/>
          <p:cNvSpPr txBox="1"/>
          <p:nvPr/>
        </p:nvSpPr>
        <p:spPr>
          <a:xfrm>
            <a:off x="630725" y="3366488"/>
            <a:ext cx="2099100" cy="3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Measure amounts accurately using fine scale divisions e.g. on a thermometer.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2" name="Google Shape;142;p1"/>
          <p:cNvSpPr txBox="1"/>
          <p:nvPr/>
        </p:nvSpPr>
        <p:spPr>
          <a:xfrm>
            <a:off x="2839250" y="3906625"/>
            <a:ext cx="849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Explain </a:t>
            </a:r>
            <a:r>
              <a:rPr lang="en-GB" sz="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conclusions</a:t>
            </a: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showing understanding of scientific ideas.</a:t>
            </a:r>
            <a:endParaRPr/>
          </a:p>
        </p:txBody>
      </p:sp>
      <p:sp>
        <p:nvSpPr>
          <p:cNvPr id="143" name="Google Shape;143;p1"/>
          <p:cNvSpPr txBox="1"/>
          <p:nvPr/>
        </p:nvSpPr>
        <p:spPr>
          <a:xfrm>
            <a:off x="3154964" y="3372363"/>
            <a:ext cx="114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Make well thought out suggestions to improve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methods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4" name="Google Shape;144;p1"/>
          <p:cNvSpPr txBox="1"/>
          <p:nvPr/>
        </p:nvSpPr>
        <p:spPr>
          <a:xfrm>
            <a:off x="4146600" y="4101626"/>
            <a:ext cx="1223700" cy="7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Show how interpreting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experimental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evidence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leads to new ideas.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5" name="Google Shape;14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80201" y="3394820"/>
            <a:ext cx="312682" cy="312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31424" y="4101625"/>
            <a:ext cx="470750" cy="376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2859605" y="-1461628"/>
            <a:ext cx="45719" cy="53549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"/>
          <p:cNvSpPr txBox="1"/>
          <p:nvPr/>
        </p:nvSpPr>
        <p:spPr>
          <a:xfrm>
            <a:off x="291275" y="2323675"/>
            <a:ext cx="969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Identify measurements and observations that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don’t 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fit the pattern.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9" name="Google Shape;149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49396" y="3846713"/>
            <a:ext cx="312767" cy="325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" descr="imagesCAK4PO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91286" y="3881957"/>
            <a:ext cx="383841" cy="255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91286" y="3425064"/>
            <a:ext cx="353985" cy="31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333136" y="1515631"/>
            <a:ext cx="329951" cy="387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07640" y="3860588"/>
            <a:ext cx="209235" cy="298165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"/>
          <p:cNvSpPr txBox="1"/>
          <p:nvPr/>
        </p:nvSpPr>
        <p:spPr>
          <a:xfrm>
            <a:off x="2880200" y="2576750"/>
            <a:ext cx="2511000" cy="3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scientific knowledge to find a way of investigating something.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5" name="Google Shape;155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631426" y="2212656"/>
            <a:ext cx="515175" cy="339547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1"/>
          <p:cNvSpPr txBox="1"/>
          <p:nvPr/>
        </p:nvSpPr>
        <p:spPr>
          <a:xfrm>
            <a:off x="291275" y="4334925"/>
            <a:ext cx="1839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Make enough observations and measurements for the task..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7" name="Google Shape;157;p1"/>
          <p:cNvSpPr/>
          <p:nvPr/>
        </p:nvSpPr>
        <p:spPr>
          <a:xfrm>
            <a:off x="4804055" y="1720414"/>
            <a:ext cx="111600" cy="4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584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"/>
          <p:cNvSpPr/>
          <p:nvPr/>
        </p:nvSpPr>
        <p:spPr>
          <a:xfrm>
            <a:off x="3438259" y="2359579"/>
            <a:ext cx="111600" cy="4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584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9" name="Google Shape;159;p1" descr="Mind Clipart Thinki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3019094" y="2215911"/>
            <a:ext cx="312158" cy="360182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"/>
          <p:cNvSpPr txBox="1"/>
          <p:nvPr/>
        </p:nvSpPr>
        <p:spPr>
          <a:xfrm>
            <a:off x="1191500" y="1897850"/>
            <a:ext cx="156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Communicate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quantitative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data using scientific language.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1" name="Google Shape;161;p1" descr="imagesCAK4PO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0860" y="1505658"/>
            <a:ext cx="556016" cy="370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" descr="Free Numbers Math Cliparts, Download Free Clip Art, Free Clip Art ...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13345" y="1523406"/>
            <a:ext cx="507130" cy="37163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3" name="Google Shape;163;p1"/>
          <p:cNvGrpSpPr/>
          <p:nvPr/>
        </p:nvGrpSpPr>
        <p:grpSpPr>
          <a:xfrm>
            <a:off x="1146993" y="2212600"/>
            <a:ext cx="592776" cy="708000"/>
            <a:chOff x="1086045" y="1711582"/>
            <a:chExt cx="592776" cy="708000"/>
          </a:xfrm>
        </p:grpSpPr>
        <p:pic>
          <p:nvPicPr>
            <p:cNvPr id="164" name="Google Shape;164;p1"/>
            <p:cNvPicPr preferRelativeResize="0"/>
            <p:nvPr/>
          </p:nvPicPr>
          <p:blipFill rotWithShape="1">
            <a:blip r:embed="rId14">
              <a:alphaModFix/>
            </a:blip>
            <a:srcRect/>
            <a:stretch/>
          </p:blipFill>
          <p:spPr>
            <a:xfrm>
              <a:off x="1238699" y="1749185"/>
              <a:ext cx="440122" cy="3385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5" name="Google Shape;165;p1"/>
            <p:cNvSpPr txBox="1"/>
            <p:nvPr/>
          </p:nvSpPr>
          <p:spPr>
            <a:xfrm>
              <a:off x="1086045" y="1711582"/>
              <a:ext cx="441000" cy="708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x</a:t>
              </a:r>
              <a:endParaRPr/>
            </a:p>
          </p:txBody>
        </p:sp>
      </p:grpSp>
      <p:pic>
        <p:nvPicPr>
          <p:cNvPr id="166" name="Google Shape;166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1814422" y="2212611"/>
            <a:ext cx="849185" cy="339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98235" y="1542274"/>
            <a:ext cx="416965" cy="3339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92841" y="1511153"/>
            <a:ext cx="416965" cy="3339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4987457" y="1519798"/>
            <a:ext cx="297533" cy="41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056980" y="4361113"/>
            <a:ext cx="353985" cy="31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454355" y="4368298"/>
            <a:ext cx="209235" cy="298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327841" y="3700086"/>
            <a:ext cx="515175" cy="339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5052818" y="3664221"/>
            <a:ext cx="297533" cy="41125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"/>
          <p:cNvSpPr/>
          <p:nvPr/>
        </p:nvSpPr>
        <p:spPr>
          <a:xfrm>
            <a:off x="4892123" y="3863113"/>
            <a:ext cx="111600" cy="4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584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75" name="Google Shape;175;p1"/>
          <p:cNvGraphicFramePr/>
          <p:nvPr/>
        </p:nvGraphicFramePr>
        <p:xfrm>
          <a:off x="3057628" y="231083"/>
          <a:ext cx="2346400" cy="298150"/>
        </p:xfrm>
        <a:graphic>
          <a:graphicData uri="http://schemas.openxmlformats.org/drawingml/2006/table">
            <a:tbl>
              <a:tblPr>
                <a:noFill/>
                <a:tableStyleId>{8AB84B43-74C3-41F1-B1E6-12B184D1AA16}</a:tableStyleId>
              </a:tblPr>
              <a:tblGrid>
                <a:gridCol w="590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5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1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Recording Data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6" name="Google Shape;176;p1"/>
          <p:cNvSpPr txBox="1"/>
          <p:nvPr/>
        </p:nvSpPr>
        <p:spPr>
          <a:xfrm>
            <a:off x="8213898" y="350250"/>
            <a:ext cx="693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Labelled diagram</a:t>
            </a:r>
            <a:endParaRPr sz="1400" b="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7" name="Google Shape;177;p1"/>
          <p:cNvSpPr txBox="1"/>
          <p:nvPr/>
        </p:nvSpPr>
        <p:spPr>
          <a:xfrm>
            <a:off x="5346875" y="872000"/>
            <a:ext cx="8043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Block graph</a:t>
            </a:r>
            <a:endParaRPr sz="1400" b="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8" name="Google Shape;178;p1"/>
          <p:cNvSpPr txBox="1"/>
          <p:nvPr/>
        </p:nvSpPr>
        <p:spPr>
          <a:xfrm>
            <a:off x="3807888" y="523525"/>
            <a:ext cx="5151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Tables</a:t>
            </a:r>
            <a:endParaRPr sz="1400" b="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9" name="Google Shape;179;p1"/>
          <p:cNvSpPr txBox="1"/>
          <p:nvPr/>
        </p:nvSpPr>
        <p:spPr>
          <a:xfrm>
            <a:off x="6873546" y="758675"/>
            <a:ext cx="674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Pictogram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1"/>
          <p:cNvSpPr txBox="1"/>
          <p:nvPr/>
        </p:nvSpPr>
        <p:spPr>
          <a:xfrm>
            <a:off x="7644300" y="951800"/>
            <a:ext cx="647100" cy="32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Sorting diagram</a:t>
            </a:r>
            <a:endParaRPr sz="1400" b="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81" name="Google Shape;181;p1"/>
          <p:cNvPicPr preferRelativeResize="0"/>
          <p:nvPr/>
        </p:nvPicPr>
        <p:blipFill rotWithShape="1">
          <a:blip r:embed="rId17">
            <a:alphaModFix/>
          </a:blip>
          <a:srcRect l="13248" t="9208" r="14710" b="7527"/>
          <a:stretch/>
        </p:blipFill>
        <p:spPr>
          <a:xfrm>
            <a:off x="8270337" y="876363"/>
            <a:ext cx="608425" cy="4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6858699" y="276880"/>
            <a:ext cx="647261" cy="485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5483105" y="224821"/>
            <a:ext cx="528214" cy="6515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" descr="Free Human Body Clipart Black And White, Download Free Clip Art ...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7644293" y="265800"/>
            <a:ext cx="569609" cy="569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51436" y="571591"/>
            <a:ext cx="470744" cy="490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3566800" y="672775"/>
            <a:ext cx="1039780" cy="38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6178110" y="245804"/>
            <a:ext cx="542232" cy="54760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1"/>
          <p:cNvSpPr txBox="1"/>
          <p:nvPr/>
        </p:nvSpPr>
        <p:spPr>
          <a:xfrm>
            <a:off x="6084188" y="818825"/>
            <a:ext cx="693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Bar chart</a:t>
            </a:r>
            <a:endParaRPr sz="1400" b="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89" name="Google Shape;189;p1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4651200" y="550999"/>
            <a:ext cx="674264" cy="531725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1"/>
          <p:cNvSpPr txBox="1"/>
          <p:nvPr/>
        </p:nvSpPr>
        <p:spPr>
          <a:xfrm>
            <a:off x="5370100" y="1046713"/>
            <a:ext cx="720300" cy="33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Line </a:t>
            </a:r>
            <a:endParaRPr sz="800" b="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</a:t>
            </a:r>
            <a:endParaRPr sz="1400" b="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1" name="Google Shape;191;p1"/>
          <p:cNvSpPr txBox="1"/>
          <p:nvPr/>
        </p:nvSpPr>
        <p:spPr>
          <a:xfrm>
            <a:off x="6608375" y="997588"/>
            <a:ext cx="6930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Scatter </a:t>
            </a:r>
            <a:endParaRPr sz="800" b="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</a:t>
            </a:r>
            <a:endParaRPr sz="1400" b="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92" name="Google Shape;192;p1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7179247" y="951792"/>
            <a:ext cx="551381" cy="413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" descr="imagesCAK4PO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083522" y="997538"/>
            <a:ext cx="556016" cy="3700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255</Words>
  <Application>Microsoft Macintosh PowerPoint</Application>
  <PresentationFormat>On-screen Show (16:9)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5</cp:revision>
  <dcterms:modified xsi:type="dcterms:W3CDTF">2022-01-23T19:43:24Z</dcterms:modified>
</cp:coreProperties>
</file>